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1" r:id="rId16"/>
    <p:sldId id="272" r:id="rId17"/>
    <p:sldId id="273" r:id="rId18"/>
    <p:sldId id="270"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25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1122363"/>
            <a:ext cx="9144000" cy="2387600"/>
          </a:xfrm>
        </p:spPr>
        <p:txBody>
          <a:bodyPr anchor="b"/>
          <a:lstStyle>
            <a:lvl1pPr algn="ctr">
              <a:defRPr sz="6000"/>
            </a:lvl1pPr>
          </a:lstStyle>
          <a:p>
            <a:r>
              <a:rPr lang="tr-TR" smtClean="0"/>
              <a:t>Asıl başlık stili için tıklatın</a:t>
            </a:r>
            <a:endParaRPr lang="tr-TR"/>
          </a:p>
        </p:txBody>
      </p:sp>
      <p:sp>
        <p:nvSpPr>
          <p:cNvPr id="3" name="Alt Başlı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46B42DF0-F442-46AB-8EEB-09A5F82D21C6}" type="datetimeFigureOut">
              <a:rPr lang="tr-TR" smtClean="0"/>
              <a:t>30.09.2025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94315E5B-04BA-461B-894A-5276BF5DC44A}" type="slidenum">
              <a:rPr lang="tr-TR" smtClean="0"/>
              <a:t>‹#›</a:t>
            </a:fld>
            <a:endParaRPr lang="tr-TR"/>
          </a:p>
        </p:txBody>
      </p:sp>
    </p:spTree>
    <p:extLst>
      <p:ext uri="{BB962C8B-B14F-4D97-AF65-F5344CB8AC3E}">
        <p14:creationId xmlns:p14="http://schemas.microsoft.com/office/powerpoint/2010/main" val="2269816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46B42DF0-F442-46AB-8EEB-09A5F82D21C6}" type="datetimeFigureOut">
              <a:rPr lang="tr-TR" smtClean="0"/>
              <a:t>30.09.2025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94315E5B-04BA-461B-894A-5276BF5DC44A}" type="slidenum">
              <a:rPr lang="tr-TR" smtClean="0"/>
              <a:t>‹#›</a:t>
            </a:fld>
            <a:endParaRPr lang="tr-TR"/>
          </a:p>
        </p:txBody>
      </p:sp>
    </p:spTree>
    <p:extLst>
      <p:ext uri="{BB962C8B-B14F-4D97-AF65-F5344CB8AC3E}">
        <p14:creationId xmlns:p14="http://schemas.microsoft.com/office/powerpoint/2010/main" val="4230630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46B42DF0-F442-46AB-8EEB-09A5F82D21C6}" type="datetimeFigureOut">
              <a:rPr lang="tr-TR" smtClean="0"/>
              <a:t>30.09.2025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94315E5B-04BA-461B-894A-5276BF5DC44A}" type="slidenum">
              <a:rPr lang="tr-TR" smtClean="0"/>
              <a:t>‹#›</a:t>
            </a:fld>
            <a:endParaRPr lang="tr-TR"/>
          </a:p>
        </p:txBody>
      </p:sp>
    </p:spTree>
    <p:extLst>
      <p:ext uri="{BB962C8B-B14F-4D97-AF65-F5344CB8AC3E}">
        <p14:creationId xmlns:p14="http://schemas.microsoft.com/office/powerpoint/2010/main" val="762946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46B42DF0-F442-46AB-8EEB-09A5F82D21C6}" type="datetimeFigureOut">
              <a:rPr lang="tr-TR" smtClean="0"/>
              <a:t>30.09.2025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94315E5B-04BA-461B-894A-5276BF5DC44A}" type="slidenum">
              <a:rPr lang="tr-TR" smtClean="0"/>
              <a:t>‹#›</a:t>
            </a:fld>
            <a:endParaRPr lang="tr-TR"/>
          </a:p>
        </p:txBody>
      </p:sp>
    </p:spTree>
    <p:extLst>
      <p:ext uri="{BB962C8B-B14F-4D97-AF65-F5344CB8AC3E}">
        <p14:creationId xmlns:p14="http://schemas.microsoft.com/office/powerpoint/2010/main" val="1828084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smtClean="0"/>
              <a:t>Asıl başlık stili için tıklatın</a:t>
            </a:r>
            <a:endParaRPr lang="tr-T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46B42DF0-F442-46AB-8EEB-09A5F82D21C6}" type="datetimeFigureOut">
              <a:rPr lang="tr-TR" smtClean="0"/>
              <a:t>30.09.2025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94315E5B-04BA-461B-894A-5276BF5DC44A}" type="slidenum">
              <a:rPr lang="tr-TR" smtClean="0"/>
              <a:t>‹#›</a:t>
            </a:fld>
            <a:endParaRPr lang="tr-TR"/>
          </a:p>
        </p:txBody>
      </p:sp>
    </p:spTree>
    <p:extLst>
      <p:ext uri="{BB962C8B-B14F-4D97-AF65-F5344CB8AC3E}">
        <p14:creationId xmlns:p14="http://schemas.microsoft.com/office/powerpoint/2010/main" val="334022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838200" y="1825625"/>
            <a:ext cx="5181600" cy="435133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6172200" y="1825625"/>
            <a:ext cx="5181600" cy="435133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46B42DF0-F442-46AB-8EEB-09A5F82D21C6}" type="datetimeFigureOut">
              <a:rPr lang="tr-TR" smtClean="0"/>
              <a:t>30.09.2025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94315E5B-04BA-461B-894A-5276BF5DC44A}" type="slidenum">
              <a:rPr lang="tr-TR" smtClean="0"/>
              <a:t>‹#›</a:t>
            </a:fld>
            <a:endParaRPr lang="tr-TR"/>
          </a:p>
        </p:txBody>
      </p:sp>
    </p:spTree>
    <p:extLst>
      <p:ext uri="{BB962C8B-B14F-4D97-AF65-F5344CB8AC3E}">
        <p14:creationId xmlns:p14="http://schemas.microsoft.com/office/powerpoint/2010/main" val="4546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smtClean="0"/>
              <a:t>Asıl başlık stili için tıklatın</a:t>
            </a:r>
            <a:endParaRPr lang="tr-T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839788" y="2505075"/>
            <a:ext cx="5157787" cy="36845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6172200" y="2505075"/>
            <a:ext cx="5183188" cy="36845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46B42DF0-F442-46AB-8EEB-09A5F82D21C6}" type="datetimeFigureOut">
              <a:rPr lang="tr-TR" smtClean="0"/>
              <a:t>30.09.2025</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94315E5B-04BA-461B-894A-5276BF5DC44A}" type="slidenum">
              <a:rPr lang="tr-TR" smtClean="0"/>
              <a:t>‹#›</a:t>
            </a:fld>
            <a:endParaRPr lang="tr-TR"/>
          </a:p>
        </p:txBody>
      </p:sp>
    </p:spTree>
    <p:extLst>
      <p:ext uri="{BB962C8B-B14F-4D97-AF65-F5344CB8AC3E}">
        <p14:creationId xmlns:p14="http://schemas.microsoft.com/office/powerpoint/2010/main" val="3752866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46B42DF0-F442-46AB-8EEB-09A5F82D21C6}" type="datetimeFigureOut">
              <a:rPr lang="tr-TR" smtClean="0"/>
              <a:t>30.09.2025</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94315E5B-04BA-461B-894A-5276BF5DC44A}" type="slidenum">
              <a:rPr lang="tr-TR" smtClean="0"/>
              <a:t>‹#›</a:t>
            </a:fld>
            <a:endParaRPr lang="tr-TR"/>
          </a:p>
        </p:txBody>
      </p:sp>
    </p:spTree>
    <p:extLst>
      <p:ext uri="{BB962C8B-B14F-4D97-AF65-F5344CB8AC3E}">
        <p14:creationId xmlns:p14="http://schemas.microsoft.com/office/powerpoint/2010/main" val="3237073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46B42DF0-F442-46AB-8EEB-09A5F82D21C6}" type="datetimeFigureOut">
              <a:rPr lang="tr-TR" smtClean="0"/>
              <a:t>30.09.2025</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94315E5B-04BA-461B-894A-5276BF5DC44A}" type="slidenum">
              <a:rPr lang="tr-TR" smtClean="0"/>
              <a:t>‹#›</a:t>
            </a:fld>
            <a:endParaRPr lang="tr-TR"/>
          </a:p>
        </p:txBody>
      </p:sp>
    </p:spTree>
    <p:extLst>
      <p:ext uri="{BB962C8B-B14F-4D97-AF65-F5344CB8AC3E}">
        <p14:creationId xmlns:p14="http://schemas.microsoft.com/office/powerpoint/2010/main" val="482271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46B42DF0-F442-46AB-8EEB-09A5F82D21C6}" type="datetimeFigureOut">
              <a:rPr lang="tr-TR" smtClean="0"/>
              <a:t>30.09.2025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94315E5B-04BA-461B-894A-5276BF5DC44A}" type="slidenum">
              <a:rPr lang="tr-TR" smtClean="0"/>
              <a:t>‹#›</a:t>
            </a:fld>
            <a:endParaRPr lang="tr-TR"/>
          </a:p>
        </p:txBody>
      </p:sp>
    </p:spTree>
    <p:extLst>
      <p:ext uri="{BB962C8B-B14F-4D97-AF65-F5344CB8AC3E}">
        <p14:creationId xmlns:p14="http://schemas.microsoft.com/office/powerpoint/2010/main" val="2338561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46B42DF0-F442-46AB-8EEB-09A5F82D21C6}" type="datetimeFigureOut">
              <a:rPr lang="tr-TR" smtClean="0"/>
              <a:t>30.09.2025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94315E5B-04BA-461B-894A-5276BF5DC44A}" type="slidenum">
              <a:rPr lang="tr-TR" smtClean="0"/>
              <a:t>‹#›</a:t>
            </a:fld>
            <a:endParaRPr lang="tr-TR"/>
          </a:p>
        </p:txBody>
      </p:sp>
    </p:spTree>
    <p:extLst>
      <p:ext uri="{BB962C8B-B14F-4D97-AF65-F5344CB8AC3E}">
        <p14:creationId xmlns:p14="http://schemas.microsoft.com/office/powerpoint/2010/main" val="411658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B42DF0-F442-46AB-8EEB-09A5F82D21C6}" type="datetimeFigureOut">
              <a:rPr lang="tr-TR" smtClean="0"/>
              <a:t>30.09.2025</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315E5B-04BA-461B-894A-5276BF5DC44A}" type="slidenum">
              <a:rPr lang="tr-TR" smtClean="0"/>
              <a:t>‹#›</a:t>
            </a:fld>
            <a:endParaRPr lang="tr-TR"/>
          </a:p>
        </p:txBody>
      </p:sp>
    </p:spTree>
    <p:extLst>
      <p:ext uri="{BB962C8B-B14F-4D97-AF65-F5344CB8AC3E}">
        <p14:creationId xmlns:p14="http://schemas.microsoft.com/office/powerpoint/2010/main" val="35549765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smtClean="0"/>
              <a:t>MISIR MEDENİYETİ</a:t>
            </a:r>
            <a:endParaRPr lang="tr-TR" dirty="0"/>
          </a:p>
        </p:txBody>
      </p:sp>
      <p:sp>
        <p:nvSpPr>
          <p:cNvPr id="3" name="Alt Başlık 2"/>
          <p:cNvSpPr>
            <a:spLocks noGrp="1"/>
          </p:cNvSpPr>
          <p:nvPr>
            <p:ph type="subTitle" idx="1"/>
          </p:nvPr>
        </p:nvSpPr>
        <p:spPr/>
        <p:txBody>
          <a:bodyPr/>
          <a:lstStyle/>
          <a:p>
            <a:r>
              <a:rPr lang="tr-TR" dirty="0" smtClean="0"/>
              <a:t>Uygarlık Tarihi Dersi – Ahmet Galip YÜCEL</a:t>
            </a:r>
          </a:p>
          <a:p>
            <a:r>
              <a:rPr lang="tr-TR" dirty="0" smtClean="0"/>
              <a:t>Kaynak: Genel Uygarlık Tarihi - Editör: </a:t>
            </a:r>
            <a:r>
              <a:rPr lang="tr-TR" dirty="0" err="1" smtClean="0"/>
              <a:t>Taciser</a:t>
            </a:r>
            <a:r>
              <a:rPr lang="tr-TR" dirty="0" smtClean="0"/>
              <a:t> Sivas, </a:t>
            </a:r>
          </a:p>
          <a:p>
            <a:r>
              <a:rPr lang="tr-TR" dirty="0" smtClean="0"/>
              <a:t>Anadolu Üniversitesi Yayınları</a:t>
            </a:r>
          </a:p>
        </p:txBody>
      </p:sp>
    </p:spTree>
    <p:extLst>
      <p:ext uri="{BB962C8B-B14F-4D97-AF65-F5344CB8AC3E}">
        <p14:creationId xmlns:p14="http://schemas.microsoft.com/office/powerpoint/2010/main" val="17022899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 – Eski Krallık Dönemi</a:t>
            </a:r>
            <a:endParaRPr lang="tr-TR" dirty="0"/>
          </a:p>
        </p:txBody>
      </p:sp>
      <p:sp>
        <p:nvSpPr>
          <p:cNvPr id="3" name="İçerik Yer Tutucusu 2"/>
          <p:cNvSpPr>
            <a:spLocks noGrp="1"/>
          </p:cNvSpPr>
          <p:nvPr>
            <p:ph idx="1"/>
          </p:nvPr>
        </p:nvSpPr>
        <p:spPr/>
        <p:txBody>
          <a:bodyPr>
            <a:normAutofit/>
          </a:bodyPr>
          <a:lstStyle/>
          <a:p>
            <a:r>
              <a:rPr lang="tr-TR" dirty="0" smtClean="0"/>
              <a:t>3. </a:t>
            </a:r>
            <a:r>
              <a:rPr lang="tr-TR" dirty="0" err="1" smtClean="0"/>
              <a:t>Sülale’nin</a:t>
            </a:r>
            <a:r>
              <a:rPr lang="tr-TR" dirty="0" smtClean="0"/>
              <a:t> ikinci kralı </a:t>
            </a:r>
            <a:r>
              <a:rPr lang="tr-TR" dirty="0" err="1" smtClean="0"/>
              <a:t>Coser</a:t>
            </a:r>
            <a:r>
              <a:rPr lang="tr-TR" dirty="0" smtClean="0"/>
              <a:t> (MÖ. 2630-2611)’in veziri </a:t>
            </a:r>
            <a:r>
              <a:rPr lang="tr-TR" dirty="0" err="1" smtClean="0"/>
              <a:t>İmhotep</a:t>
            </a:r>
            <a:r>
              <a:rPr lang="tr-TR" dirty="0" smtClean="0"/>
              <a:t> tarafından </a:t>
            </a:r>
            <a:r>
              <a:rPr lang="tr-TR" dirty="0" err="1" smtClean="0"/>
              <a:t>Sakkara’da</a:t>
            </a:r>
            <a:r>
              <a:rPr lang="tr-TR" dirty="0" smtClean="0"/>
              <a:t> </a:t>
            </a:r>
            <a:r>
              <a:rPr lang="tr-TR" dirty="0" err="1" smtClean="0"/>
              <a:t>Coser</a:t>
            </a:r>
            <a:r>
              <a:rPr lang="tr-TR" dirty="0" smtClean="0"/>
              <a:t> için yapılan basamaklı piramit firavun mezarlarının ilk görkemli örneğidir.</a:t>
            </a:r>
          </a:p>
          <a:p>
            <a:r>
              <a:rPr lang="tr-TR" dirty="0" smtClean="0"/>
              <a:t>4. Sülale büyük piramitlerin dönemidir. Eski Krallık Dönemi’nde inşa edilen ünlü piramitler o çağa Piramitler Çağı adının verilmesine neden olmuştur. 4. Sülale firavunları </a:t>
            </a:r>
            <a:r>
              <a:rPr lang="tr-TR" dirty="0" err="1" smtClean="0"/>
              <a:t>Keops</a:t>
            </a:r>
            <a:r>
              <a:rPr lang="tr-TR" dirty="0" smtClean="0"/>
              <a:t> (MÖ. 2551-2528), </a:t>
            </a:r>
            <a:r>
              <a:rPr lang="tr-TR" dirty="0" err="1" smtClean="0"/>
              <a:t>Kefren</a:t>
            </a:r>
            <a:r>
              <a:rPr lang="tr-TR" dirty="0" smtClean="0"/>
              <a:t> (MÖ. 2520-2494) ve </a:t>
            </a:r>
            <a:r>
              <a:rPr lang="tr-TR" dirty="0" err="1" smtClean="0"/>
              <a:t>Mikerinos</a:t>
            </a:r>
            <a:r>
              <a:rPr lang="tr-TR" dirty="0" smtClean="0"/>
              <a:t> (MÖ. 2490-2472)’un </a:t>
            </a:r>
            <a:r>
              <a:rPr lang="tr-TR" dirty="0" err="1" smtClean="0"/>
              <a:t>Gize’de</a:t>
            </a:r>
            <a:r>
              <a:rPr lang="tr-TR" dirty="0" smtClean="0"/>
              <a:t> yaptırdıkları piramitler, Mısır’ın en görkemli anıtları olarak karşımıza çıkarlar. 4. sülale zamanında heykeltıraşlık, kabartma, yazıt ve mezar hediyelerinde de parlak, üstün bir sanat anlayışı görülür.</a:t>
            </a:r>
            <a:endParaRPr lang="tr-TR" dirty="0"/>
          </a:p>
        </p:txBody>
      </p:sp>
    </p:spTree>
    <p:extLst>
      <p:ext uri="{BB962C8B-B14F-4D97-AF65-F5344CB8AC3E}">
        <p14:creationId xmlns:p14="http://schemas.microsoft.com/office/powerpoint/2010/main" val="33682016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Gize Piramitleri</a:t>
            </a:r>
            <a:endParaRPr lang="tr-TR" dirty="0"/>
          </a:p>
        </p:txBody>
      </p:sp>
      <p:pic>
        <p:nvPicPr>
          <p:cNvPr id="2050" name="Picture 2" descr="https://lh3.googleusercontent.com/gps-cs-s/AC9h4noHtfarq3ZuNA2R8Ho_khnxuZUL6_O6oxUNmfF9ScJwDImKeGUkCWtmrOZu1sq0Q_GCsurjgcrAVhyVkml45Ee8sXftxoWz_Jnj7IHqE5mqTXrxJ-mX07G50GtUPb9WpHgppBLC=w270-h312-n-k-no"/>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43203" y="1547467"/>
            <a:ext cx="4278791" cy="494438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www.aa.com.tr/uploads/userFiles/96f91bbd-282f-4a24-a12c-1b1092cfeb3b/008_2024%2F10_Subat%2F14_Subat%2F12%2F7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6569" y="631410"/>
            <a:ext cx="6235547" cy="5860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0082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 – Eski Krallık Dönemi</a:t>
            </a:r>
            <a:endParaRPr lang="tr-TR" dirty="0"/>
          </a:p>
        </p:txBody>
      </p:sp>
      <p:sp>
        <p:nvSpPr>
          <p:cNvPr id="3" name="İçerik Yer Tutucusu 2"/>
          <p:cNvSpPr>
            <a:spLocks noGrp="1"/>
          </p:cNvSpPr>
          <p:nvPr>
            <p:ph idx="1"/>
          </p:nvPr>
        </p:nvSpPr>
        <p:spPr/>
        <p:txBody>
          <a:bodyPr>
            <a:normAutofit/>
          </a:bodyPr>
          <a:lstStyle/>
          <a:p>
            <a:r>
              <a:rPr lang="tr-TR" dirty="0" smtClean="0"/>
              <a:t>4. ve 5. Sülale tarihinin en önemli gelişmelerinden birini, Güneş </a:t>
            </a:r>
            <a:r>
              <a:rPr lang="tr-TR" dirty="0" err="1" smtClean="0"/>
              <a:t>Dini’nin</a:t>
            </a:r>
            <a:r>
              <a:rPr lang="tr-TR" dirty="0" smtClean="0"/>
              <a:t> ortaya çıkması oluşturur. Mısır firavunları, “</a:t>
            </a:r>
            <a:r>
              <a:rPr lang="tr-TR" dirty="0" err="1" smtClean="0"/>
              <a:t>Ra’nın</a:t>
            </a:r>
            <a:r>
              <a:rPr lang="tr-TR" dirty="0" smtClean="0"/>
              <a:t> Oğlu (Güneş </a:t>
            </a:r>
            <a:r>
              <a:rPr lang="tr-TR" dirty="0" err="1" smtClean="0"/>
              <a:t>Tanrısı’nın</a:t>
            </a:r>
            <a:r>
              <a:rPr lang="tr-TR" dirty="0" smtClean="0"/>
              <a:t> Oğlu=</a:t>
            </a:r>
            <a:r>
              <a:rPr lang="tr-TR" dirty="0" err="1" smtClean="0"/>
              <a:t>Horus</a:t>
            </a:r>
            <a:r>
              <a:rPr lang="tr-TR" dirty="0" smtClean="0"/>
              <a:t>)”, unvanını kullanmaya başlamışlardır.</a:t>
            </a:r>
          </a:p>
          <a:p>
            <a:r>
              <a:rPr lang="tr-TR" dirty="0" smtClean="0"/>
              <a:t>(MÖ. 2150-2134) başa geçen firavunlar genelde otoriteyi kaybetmişlerdir. </a:t>
            </a:r>
            <a:r>
              <a:rPr lang="tr-TR" dirty="0" err="1" smtClean="0"/>
              <a:t>Nubya</a:t>
            </a:r>
            <a:r>
              <a:rPr lang="tr-TR" dirty="0" smtClean="0"/>
              <a:t> üzerindeki kontrol zayıflamıştır. MÖ. 2134-2040 yılları arasında 9, 10 ve 11. Sülaleler zamanında Birinci Ara Dönem yaşanmıştır. Bu dönemdeki sülaleleri kendilerini kral ilan eden valiler kurmuşlar ve bunlar komşularına da krallıklarını kabul ettirmişlerdir.</a:t>
            </a:r>
            <a:endParaRPr lang="tr-TR" dirty="0"/>
          </a:p>
        </p:txBody>
      </p:sp>
    </p:spTree>
    <p:extLst>
      <p:ext uri="{BB962C8B-B14F-4D97-AF65-F5344CB8AC3E}">
        <p14:creationId xmlns:p14="http://schemas.microsoft.com/office/powerpoint/2010/main" val="1407845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 – Orta Krallık Dönemi</a:t>
            </a:r>
            <a:endParaRPr lang="tr-TR" dirty="0"/>
          </a:p>
        </p:txBody>
      </p:sp>
      <p:sp>
        <p:nvSpPr>
          <p:cNvPr id="3" name="İçerik Yer Tutucusu 2"/>
          <p:cNvSpPr>
            <a:spLocks noGrp="1"/>
          </p:cNvSpPr>
          <p:nvPr>
            <p:ph idx="1"/>
          </p:nvPr>
        </p:nvSpPr>
        <p:spPr/>
        <p:txBody>
          <a:bodyPr>
            <a:normAutofit/>
          </a:bodyPr>
          <a:lstStyle/>
          <a:p>
            <a:r>
              <a:rPr lang="tr-TR" dirty="0" smtClean="0"/>
              <a:t>11. </a:t>
            </a:r>
            <a:r>
              <a:rPr lang="tr-TR" dirty="0" err="1" smtClean="0"/>
              <a:t>Sülale’nin</a:t>
            </a:r>
            <a:r>
              <a:rPr lang="tr-TR" dirty="0" smtClean="0"/>
              <a:t> son iki kralı ve 12. Sülale zamanında ülkede yeniden birlik oluşturulmuş ve </a:t>
            </a:r>
            <a:r>
              <a:rPr lang="tr-TR" dirty="0" err="1" smtClean="0"/>
              <a:t>Teb</a:t>
            </a:r>
            <a:r>
              <a:rPr lang="tr-TR" dirty="0" smtClean="0"/>
              <a:t> kenti Mısır’ın merkezi hâline gelmiştir. MÖ. 2040-1640 tarihleri arasındaki bu öneme orta krallık dönemi denir.</a:t>
            </a:r>
          </a:p>
          <a:p>
            <a:r>
              <a:rPr lang="tr-TR" dirty="0" err="1" smtClean="0"/>
              <a:t>Amenemhet</a:t>
            </a:r>
            <a:r>
              <a:rPr lang="tr-TR" dirty="0" smtClean="0"/>
              <a:t>, firavunun ölümünden yani kendi ölümünden sonra tahtın el değiştirmesini kolaylaştırmak için, oğlunu tahta ortak ederek yeni bir gelenek başlatmıştır. Mısır tarihinin en başarılı firavunları arasında gösterilen bu sülale zamanında merkezî devletin gücü daha da artmış ve yöresel beyler tamamen etkisiz hâle getirilmiştir.</a:t>
            </a:r>
            <a:endParaRPr lang="tr-TR" dirty="0"/>
          </a:p>
        </p:txBody>
      </p:sp>
    </p:spTree>
    <p:extLst>
      <p:ext uri="{BB962C8B-B14F-4D97-AF65-F5344CB8AC3E}">
        <p14:creationId xmlns:p14="http://schemas.microsoft.com/office/powerpoint/2010/main" val="4223141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 – Orta Krallık Dönemi</a:t>
            </a:r>
            <a:endParaRPr lang="tr-TR" dirty="0"/>
          </a:p>
        </p:txBody>
      </p:sp>
      <p:sp>
        <p:nvSpPr>
          <p:cNvPr id="3" name="İçerik Yer Tutucusu 2"/>
          <p:cNvSpPr>
            <a:spLocks noGrp="1"/>
          </p:cNvSpPr>
          <p:nvPr>
            <p:ph idx="1"/>
          </p:nvPr>
        </p:nvSpPr>
        <p:spPr/>
        <p:txBody>
          <a:bodyPr>
            <a:normAutofit/>
          </a:bodyPr>
          <a:lstStyle/>
          <a:p>
            <a:r>
              <a:rPr lang="tr-TR" dirty="0" smtClean="0"/>
              <a:t>Mısır o zamana kadarki en geniş sınırlarına ulaşmış, bugünkü Sudan’ın kuzeyindeki </a:t>
            </a:r>
            <a:r>
              <a:rPr lang="tr-TR" dirty="0" err="1" smtClean="0"/>
              <a:t>Nubya</a:t>
            </a:r>
            <a:r>
              <a:rPr lang="tr-TR" dirty="0" smtClean="0"/>
              <a:t> ele geçirilmiş, Libyalılarla yapılan savaş kazanılmıştır. Ayrıca Girit ve Suriye ile ticaret ilişkileri içine girilmiştir.</a:t>
            </a:r>
          </a:p>
          <a:p>
            <a:r>
              <a:rPr lang="tr-TR" dirty="0" smtClean="0"/>
              <a:t>MÖ. 1700’lerden sonra Suriye üzerinden Mısır’a giren ve Mısırlılar tarafından yabancı diyarların şefleri anlamına gelen </a:t>
            </a:r>
            <a:r>
              <a:rPr lang="tr-TR" dirty="0" err="1" smtClean="0"/>
              <a:t>Hiksoslar</a:t>
            </a:r>
            <a:r>
              <a:rPr lang="tr-TR" dirty="0" smtClean="0"/>
              <a:t> olarak adlandırılan bazı göçebe kavimler Doğu Delta Bölgesi’ni işgal ettiler. </a:t>
            </a:r>
            <a:r>
              <a:rPr lang="tr-TR" dirty="0" err="1" smtClean="0"/>
              <a:t>Hurri</a:t>
            </a:r>
            <a:r>
              <a:rPr lang="tr-TR" dirty="0" smtClean="0"/>
              <a:t> kökenli </a:t>
            </a:r>
            <a:r>
              <a:rPr lang="tr-TR" dirty="0" err="1" smtClean="0"/>
              <a:t>Hiksoslar</a:t>
            </a:r>
            <a:r>
              <a:rPr lang="tr-TR" dirty="0" smtClean="0"/>
              <a:t> 15. </a:t>
            </a:r>
            <a:r>
              <a:rPr lang="tr-TR" dirty="0" err="1" smtClean="0"/>
              <a:t>Sülale’yi</a:t>
            </a:r>
            <a:r>
              <a:rPr lang="tr-TR" dirty="0" smtClean="0"/>
              <a:t> kurmuşlardır.</a:t>
            </a:r>
          </a:p>
          <a:p>
            <a:r>
              <a:rPr lang="tr-TR" dirty="0" err="1" smtClean="0"/>
              <a:t>Hiksoslar</a:t>
            </a:r>
            <a:r>
              <a:rPr lang="tr-TR" dirty="0" smtClean="0"/>
              <a:t>, Mısır kültürünü hemen benimsediler. Bunun yanında Mısır’a gelirken beraberlerinde koşumlu atlar ve yeni zırh çeşitleri getirdiler ve bunlar sayesinde Mısırlıları kolayca mağlup ettiler.</a:t>
            </a:r>
            <a:endParaRPr lang="tr-TR" dirty="0"/>
          </a:p>
        </p:txBody>
      </p:sp>
    </p:spTree>
    <p:extLst>
      <p:ext uri="{BB962C8B-B14F-4D97-AF65-F5344CB8AC3E}">
        <p14:creationId xmlns:p14="http://schemas.microsoft.com/office/powerpoint/2010/main" val="3039311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 – Orta Krallık Dönemi</a:t>
            </a:r>
            <a:endParaRPr lang="tr-TR" dirty="0"/>
          </a:p>
        </p:txBody>
      </p:sp>
      <p:sp>
        <p:nvSpPr>
          <p:cNvPr id="3" name="İçerik Yer Tutucusu 2"/>
          <p:cNvSpPr>
            <a:spLocks noGrp="1"/>
          </p:cNvSpPr>
          <p:nvPr>
            <p:ph idx="1"/>
          </p:nvPr>
        </p:nvSpPr>
        <p:spPr/>
        <p:txBody>
          <a:bodyPr>
            <a:normAutofit/>
          </a:bodyPr>
          <a:lstStyle/>
          <a:p>
            <a:r>
              <a:rPr lang="tr-TR" dirty="0" smtClean="0"/>
              <a:t>MÖ. 1550’lerde I. </a:t>
            </a:r>
            <a:r>
              <a:rPr lang="tr-TR" dirty="0" err="1" smtClean="0"/>
              <a:t>Ahmose</a:t>
            </a:r>
            <a:r>
              <a:rPr lang="tr-TR" dirty="0" smtClean="0"/>
              <a:t> (MÖ. 1550-1525), </a:t>
            </a:r>
            <a:r>
              <a:rPr lang="tr-TR" dirty="0" err="1" smtClean="0"/>
              <a:t>Hiksoslara</a:t>
            </a:r>
            <a:r>
              <a:rPr lang="tr-TR" dirty="0" smtClean="0"/>
              <a:t> karşı, onlardan öğrendikleri atlı savaş arabalarını kullanarak savaştı ve sonunda onları yenerek Filistin’e sürdü. </a:t>
            </a:r>
            <a:r>
              <a:rPr lang="tr-TR" dirty="0" err="1" smtClean="0"/>
              <a:t>Nubya</a:t>
            </a:r>
            <a:r>
              <a:rPr lang="tr-TR" dirty="0" smtClean="0"/>
              <a:t> üzerinde de Mısır egemenliğini tekrar kurdu.</a:t>
            </a:r>
            <a:endParaRPr lang="tr-TR" dirty="0"/>
          </a:p>
        </p:txBody>
      </p:sp>
    </p:spTree>
    <p:extLst>
      <p:ext uri="{BB962C8B-B14F-4D97-AF65-F5344CB8AC3E}">
        <p14:creationId xmlns:p14="http://schemas.microsoft.com/office/powerpoint/2010/main" val="1831520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 – Yeni Krallık Dönemi</a:t>
            </a:r>
            <a:endParaRPr lang="tr-TR" dirty="0"/>
          </a:p>
        </p:txBody>
      </p:sp>
      <p:sp>
        <p:nvSpPr>
          <p:cNvPr id="3" name="İçerik Yer Tutucusu 2"/>
          <p:cNvSpPr>
            <a:spLocks noGrp="1"/>
          </p:cNvSpPr>
          <p:nvPr>
            <p:ph idx="1"/>
          </p:nvPr>
        </p:nvSpPr>
        <p:spPr/>
        <p:txBody>
          <a:bodyPr>
            <a:normAutofit/>
          </a:bodyPr>
          <a:lstStyle/>
          <a:p>
            <a:r>
              <a:rPr lang="tr-TR" dirty="0" smtClean="0"/>
              <a:t>Yeni Krallık Dönemi, 18. </a:t>
            </a:r>
            <a:r>
              <a:rPr lang="tr-TR" dirty="0" err="1" smtClean="0"/>
              <a:t>Sülale’den</a:t>
            </a:r>
            <a:r>
              <a:rPr lang="tr-TR" dirty="0" smtClean="0"/>
              <a:t> I. </a:t>
            </a:r>
            <a:r>
              <a:rPr lang="tr-TR" dirty="0" err="1" smtClean="0"/>
              <a:t>Ahmose’nin</a:t>
            </a:r>
            <a:r>
              <a:rPr lang="tr-TR" dirty="0" smtClean="0"/>
              <a:t> </a:t>
            </a:r>
            <a:r>
              <a:rPr lang="tr-TR" dirty="0" err="1" smtClean="0"/>
              <a:t>Hiksosları</a:t>
            </a:r>
            <a:r>
              <a:rPr lang="tr-TR" dirty="0" smtClean="0"/>
              <a:t> yenip Mısır’da siyasal birliği tekrar kurmasıyla başlar. </a:t>
            </a:r>
            <a:r>
              <a:rPr lang="tr-TR" dirty="0" err="1" smtClean="0"/>
              <a:t>Hiksos</a:t>
            </a:r>
            <a:r>
              <a:rPr lang="tr-TR" dirty="0" smtClean="0"/>
              <a:t> istilası ile sarsılan Mısır’ın, Yeni Krallık Dönemi firavunları savaşçıydılar, pek çok ülkeyi fethederek büyük bir imparatorluk kurdular.</a:t>
            </a:r>
          </a:p>
          <a:p>
            <a:r>
              <a:rPr lang="tr-TR" dirty="0" smtClean="0"/>
              <a:t>I. </a:t>
            </a:r>
            <a:r>
              <a:rPr lang="tr-TR" dirty="0" err="1" smtClean="0"/>
              <a:t>Tutmosis</a:t>
            </a:r>
            <a:r>
              <a:rPr lang="tr-TR" dirty="0" smtClean="0"/>
              <a:t> (MÖ. 1504-1492), MÖ. 1500’lerde kuzeye doğru sefer yapıp Filistin şehirlerini ele geçirdi, Suriye’deki </a:t>
            </a:r>
            <a:r>
              <a:rPr lang="tr-TR" dirty="0" err="1" smtClean="0"/>
              <a:t>Mitanni</a:t>
            </a:r>
            <a:r>
              <a:rPr lang="tr-TR" dirty="0" smtClean="0"/>
              <a:t> Devleti’ni mağlup ederek ülkesinin sınırlarını kuzeyde Fırat Nehri’ne, güneyde ise Dördüncü Şelale’ye kadar genişletti.</a:t>
            </a:r>
            <a:endParaRPr lang="tr-TR" dirty="0"/>
          </a:p>
        </p:txBody>
      </p:sp>
    </p:spTree>
    <p:extLst>
      <p:ext uri="{BB962C8B-B14F-4D97-AF65-F5344CB8AC3E}">
        <p14:creationId xmlns:p14="http://schemas.microsoft.com/office/powerpoint/2010/main" val="2053936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 – Yeni Krallık Dönemi</a:t>
            </a:r>
            <a:endParaRPr lang="tr-TR" dirty="0"/>
          </a:p>
        </p:txBody>
      </p:sp>
      <p:sp>
        <p:nvSpPr>
          <p:cNvPr id="3" name="İçerik Yer Tutucusu 2"/>
          <p:cNvSpPr>
            <a:spLocks noGrp="1"/>
          </p:cNvSpPr>
          <p:nvPr>
            <p:ph idx="1"/>
          </p:nvPr>
        </p:nvSpPr>
        <p:spPr/>
        <p:txBody>
          <a:bodyPr>
            <a:normAutofit/>
          </a:bodyPr>
          <a:lstStyle/>
          <a:p>
            <a:r>
              <a:rPr lang="tr-TR" dirty="0" smtClean="0"/>
              <a:t>III.Amenofis’in oğlu IV. </a:t>
            </a:r>
            <a:r>
              <a:rPr lang="tr-TR" dirty="0" err="1" smtClean="0"/>
              <a:t>Amenofis</a:t>
            </a:r>
            <a:r>
              <a:rPr lang="tr-TR" dirty="0" smtClean="0"/>
              <a:t> (MÖ. 1352-1335), MÖ. 1350’lerde Mısır’ın geleneksel tanrıları yerine Güneş (</a:t>
            </a:r>
            <a:r>
              <a:rPr lang="tr-TR" dirty="0" err="1" smtClean="0"/>
              <a:t>Aton</a:t>
            </a:r>
            <a:r>
              <a:rPr lang="tr-TR" dirty="0" smtClean="0"/>
              <a:t>) monoteizmini (tektanrıcılık) yerleştirerek dinde reform yapmak istemiştir. Bu Güneşe tapma kültüydü. IV. </a:t>
            </a:r>
            <a:r>
              <a:rPr lang="tr-TR" dirty="0" err="1" smtClean="0"/>
              <a:t>Amenofis</a:t>
            </a:r>
            <a:r>
              <a:rPr lang="tr-TR" dirty="0" smtClean="0"/>
              <a:t> olan ismini </a:t>
            </a:r>
            <a:r>
              <a:rPr lang="tr-TR" dirty="0" err="1" smtClean="0"/>
              <a:t>Aton’un</a:t>
            </a:r>
            <a:r>
              <a:rPr lang="tr-TR" dirty="0" smtClean="0"/>
              <a:t> hizmetkârı anlamına gelen </a:t>
            </a:r>
            <a:r>
              <a:rPr lang="tr-TR" dirty="0" err="1" smtClean="0"/>
              <a:t>Eknaton</a:t>
            </a:r>
            <a:r>
              <a:rPr lang="tr-TR" dirty="0" smtClean="0"/>
              <a:t> olarak değiştirmiştir.</a:t>
            </a:r>
          </a:p>
          <a:p>
            <a:r>
              <a:rPr lang="tr-TR" dirty="0" err="1" smtClean="0"/>
              <a:t>Aton</a:t>
            </a:r>
            <a:r>
              <a:rPr lang="tr-TR" dirty="0" smtClean="0"/>
              <a:t> için </a:t>
            </a:r>
            <a:r>
              <a:rPr lang="tr-TR" dirty="0" err="1" smtClean="0"/>
              <a:t>Teb</a:t>
            </a:r>
            <a:r>
              <a:rPr lang="tr-TR" dirty="0" smtClean="0"/>
              <a:t> kentinde ilk tapınak yapıldı. Başkent Orta Mısır’da yeni kurulan </a:t>
            </a:r>
            <a:r>
              <a:rPr lang="tr-TR" dirty="0" err="1" smtClean="0"/>
              <a:t>Akhetaton</a:t>
            </a:r>
            <a:r>
              <a:rPr lang="tr-TR" dirty="0" smtClean="0"/>
              <a:t> (bugünkü </a:t>
            </a:r>
            <a:r>
              <a:rPr lang="tr-TR" dirty="0" err="1" smtClean="0"/>
              <a:t>Tell</a:t>
            </a:r>
            <a:r>
              <a:rPr lang="tr-TR" dirty="0" smtClean="0"/>
              <a:t> el-</a:t>
            </a:r>
            <a:r>
              <a:rPr lang="tr-TR" dirty="0" err="1" smtClean="0"/>
              <a:t>Amarna</a:t>
            </a:r>
            <a:r>
              <a:rPr lang="tr-TR" dirty="0" smtClean="0"/>
              <a:t>) kentine taşındı. Burada bir </a:t>
            </a:r>
            <a:r>
              <a:rPr lang="tr-TR" dirty="0" err="1" smtClean="0"/>
              <a:t>Aton</a:t>
            </a:r>
            <a:r>
              <a:rPr lang="tr-TR" dirty="0" smtClean="0"/>
              <a:t> Tapınağı yapıldı. </a:t>
            </a:r>
            <a:r>
              <a:rPr lang="tr-TR" dirty="0" err="1" smtClean="0"/>
              <a:t>Eknaton</a:t>
            </a:r>
            <a:r>
              <a:rPr lang="tr-TR" dirty="0" smtClean="0"/>
              <a:t> ile ilgili resimler ve kabartmalarda firavun genellikle doğrudan doğruya ışınlarını saçan güneşin altında gösterilmiştir.</a:t>
            </a:r>
            <a:endParaRPr lang="tr-TR" dirty="0"/>
          </a:p>
        </p:txBody>
      </p:sp>
    </p:spTree>
    <p:extLst>
      <p:ext uri="{BB962C8B-B14F-4D97-AF65-F5344CB8AC3E}">
        <p14:creationId xmlns:p14="http://schemas.microsoft.com/office/powerpoint/2010/main" val="3476995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dirty="0"/>
          </a:p>
        </p:txBody>
      </p:sp>
      <p:sp>
        <p:nvSpPr>
          <p:cNvPr id="3" name="İçerik Yer Tutucusu 2"/>
          <p:cNvSpPr>
            <a:spLocks noGrp="1"/>
          </p:cNvSpPr>
          <p:nvPr>
            <p:ph idx="1"/>
          </p:nvPr>
        </p:nvSpPr>
        <p:spPr/>
        <p:txBody>
          <a:bodyPr/>
          <a:lstStyle/>
          <a:p>
            <a:r>
              <a:rPr lang="tr-TR" dirty="0" smtClean="0"/>
              <a:t>Firavun </a:t>
            </a:r>
            <a:r>
              <a:rPr lang="tr-TR" dirty="0" err="1" smtClean="0"/>
              <a:t>Eknaton</a:t>
            </a:r>
            <a:r>
              <a:rPr lang="tr-TR" dirty="0" smtClean="0"/>
              <a:t> (IV. </a:t>
            </a:r>
            <a:r>
              <a:rPr lang="tr-TR" dirty="0" err="1" smtClean="0"/>
              <a:t>Amenofis</a:t>
            </a:r>
            <a:r>
              <a:rPr lang="tr-TR" dirty="0" smtClean="0"/>
              <a:t>) (solda), karısı kraliçe </a:t>
            </a:r>
            <a:r>
              <a:rPr lang="tr-TR" dirty="0" err="1" smtClean="0"/>
              <a:t>Nefertiti</a:t>
            </a:r>
            <a:r>
              <a:rPr lang="tr-TR" dirty="0" smtClean="0"/>
              <a:t> ve çocukları (Taş sunak üzerine işlenmiştir. </a:t>
            </a:r>
            <a:endParaRPr lang="tr-TR" dirty="0"/>
          </a:p>
        </p:txBody>
      </p:sp>
      <p:pic>
        <p:nvPicPr>
          <p:cNvPr id="4" name="Resim 3"/>
          <p:cNvPicPr>
            <a:picLocks noChangeAspect="1"/>
          </p:cNvPicPr>
          <p:nvPr/>
        </p:nvPicPr>
        <p:blipFill>
          <a:blip r:embed="rId2"/>
          <a:stretch>
            <a:fillRect/>
          </a:stretch>
        </p:blipFill>
        <p:spPr>
          <a:xfrm>
            <a:off x="3247049" y="2655466"/>
            <a:ext cx="5191125" cy="3838575"/>
          </a:xfrm>
          <a:prstGeom prst="rect">
            <a:avLst/>
          </a:prstGeom>
        </p:spPr>
      </p:pic>
    </p:spTree>
    <p:extLst>
      <p:ext uri="{BB962C8B-B14F-4D97-AF65-F5344CB8AC3E}">
        <p14:creationId xmlns:p14="http://schemas.microsoft.com/office/powerpoint/2010/main" val="4648623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 – Yeni Krallık Dönemi</a:t>
            </a:r>
            <a:endParaRPr lang="tr-TR" dirty="0"/>
          </a:p>
        </p:txBody>
      </p:sp>
      <p:sp>
        <p:nvSpPr>
          <p:cNvPr id="3" name="İçerik Yer Tutucusu 2"/>
          <p:cNvSpPr>
            <a:spLocks noGrp="1"/>
          </p:cNvSpPr>
          <p:nvPr>
            <p:ph idx="1"/>
          </p:nvPr>
        </p:nvSpPr>
        <p:spPr/>
        <p:txBody>
          <a:bodyPr>
            <a:normAutofit lnSpcReduction="10000"/>
          </a:bodyPr>
          <a:lstStyle/>
          <a:p>
            <a:r>
              <a:rPr lang="tr-TR" dirty="0" smtClean="0"/>
              <a:t>IV. </a:t>
            </a:r>
            <a:r>
              <a:rPr lang="tr-TR" dirty="0" err="1" smtClean="0"/>
              <a:t>Amenofis’in</a:t>
            </a:r>
            <a:r>
              <a:rPr lang="tr-TR" dirty="0" smtClean="0"/>
              <a:t> Güneşi tek tanrı olarak kabul ettirmek istemesi rahiplerin tepkisini çekmiş, bu nedenle ülke karışıklığa sürüklenmiştir. Birçok tapınak kapatılmış, toprakların bütün kullanım hakları doğrudan firavuna devredilmiş, ekonomik yapı bozulmuştur. Kısacası yeni din benimsenmemiştir.</a:t>
            </a:r>
          </a:p>
          <a:p>
            <a:r>
              <a:rPr lang="tr-TR" dirty="0" smtClean="0"/>
              <a:t>MÖ. 1335’te </a:t>
            </a:r>
            <a:r>
              <a:rPr lang="tr-TR" dirty="0" err="1" smtClean="0"/>
              <a:t>Eknaton’un</a:t>
            </a:r>
            <a:r>
              <a:rPr lang="tr-TR" dirty="0" smtClean="0"/>
              <a:t> ölümüyle başa geçen </a:t>
            </a:r>
            <a:r>
              <a:rPr lang="tr-TR" dirty="0" err="1" smtClean="0"/>
              <a:t>Tutankamon</a:t>
            </a:r>
            <a:r>
              <a:rPr lang="tr-TR" dirty="0" smtClean="0"/>
              <a:t> döneminde  </a:t>
            </a:r>
            <a:r>
              <a:rPr lang="tr-TR" dirty="0" err="1" smtClean="0"/>
              <a:t>Akhetaton</a:t>
            </a:r>
            <a:r>
              <a:rPr lang="tr-TR" dirty="0" smtClean="0"/>
              <a:t> şehri tamamen terkedildi ve başkent </a:t>
            </a:r>
            <a:r>
              <a:rPr lang="tr-TR" dirty="0" err="1" smtClean="0"/>
              <a:t>Teb</a:t>
            </a:r>
            <a:r>
              <a:rPr lang="tr-TR" dirty="0" smtClean="0"/>
              <a:t> şehrine taşındı. </a:t>
            </a:r>
            <a:r>
              <a:rPr lang="tr-TR" dirty="0" err="1" smtClean="0"/>
              <a:t>Tutankamon</a:t>
            </a:r>
            <a:r>
              <a:rPr lang="tr-TR" dirty="0" smtClean="0"/>
              <a:t>, eski Mısır dini olan </a:t>
            </a:r>
            <a:r>
              <a:rPr lang="tr-TR" dirty="0" err="1" smtClean="0"/>
              <a:t>Amon</a:t>
            </a:r>
            <a:r>
              <a:rPr lang="tr-TR" dirty="0" smtClean="0"/>
              <a:t> dinini ve politeizmi (çok tanrıcılığı) geri getirmiştir. Firavun, daha 19 yaşında iken hastalanarak ölmüştür. Krallar Vadisi’ndeki mezarı 1922 yılında bulunana kadar bozulmadan kalmıştır ve çok zengin mezar armağanları içermektedir.</a:t>
            </a:r>
            <a:endParaRPr lang="tr-TR" dirty="0"/>
          </a:p>
        </p:txBody>
      </p:sp>
    </p:spTree>
    <p:extLst>
      <p:ext uri="{BB962C8B-B14F-4D97-AF65-F5344CB8AC3E}">
        <p14:creationId xmlns:p14="http://schemas.microsoft.com/office/powerpoint/2010/main" val="1744687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Mısır’ın Coğrafyası</a:t>
            </a:r>
            <a:endParaRPr lang="tr-TR" dirty="0"/>
          </a:p>
        </p:txBody>
      </p:sp>
      <p:sp>
        <p:nvSpPr>
          <p:cNvPr id="3" name="İçerik Yer Tutucusu 2"/>
          <p:cNvSpPr>
            <a:spLocks noGrp="1"/>
          </p:cNvSpPr>
          <p:nvPr>
            <p:ph idx="1"/>
          </p:nvPr>
        </p:nvSpPr>
        <p:spPr>
          <a:xfrm>
            <a:off x="838200" y="1825625"/>
            <a:ext cx="5254128" cy="4351338"/>
          </a:xfrm>
        </p:spPr>
        <p:txBody>
          <a:bodyPr>
            <a:normAutofit/>
          </a:bodyPr>
          <a:lstStyle/>
          <a:p>
            <a:r>
              <a:rPr lang="tr-TR" dirty="0" smtClean="0"/>
              <a:t>Eski Mısır kültürü, Nil Vadisi’nde gelişmiştir. Dar ve birkaç kilometre genişlikte olan vadi kuzeyde Delta Bölgesi’nden güneyde </a:t>
            </a:r>
            <a:r>
              <a:rPr lang="tr-TR" dirty="0" err="1" smtClean="0"/>
              <a:t>Assuan’daki</a:t>
            </a:r>
            <a:r>
              <a:rPr lang="tr-TR" dirty="0" smtClean="0"/>
              <a:t> Birinci Çağlayan’a kadar uzanıyordu. Mısır, kuzeydeki Aşağı Mısır (Nil Deltası) ve güneyde vadi boyunca uzanan Yukarı Mısır olmak üzere iki ayrı bölümden oluşur.</a:t>
            </a:r>
            <a:endParaRPr lang="tr-TR" dirty="0"/>
          </a:p>
        </p:txBody>
      </p:sp>
      <p:pic>
        <p:nvPicPr>
          <p:cNvPr id="5" name="Resim 4"/>
          <p:cNvPicPr>
            <a:picLocks noChangeAspect="1"/>
          </p:cNvPicPr>
          <p:nvPr/>
        </p:nvPicPr>
        <p:blipFill>
          <a:blip r:embed="rId2"/>
          <a:stretch>
            <a:fillRect/>
          </a:stretch>
        </p:blipFill>
        <p:spPr>
          <a:xfrm>
            <a:off x="6769866" y="453260"/>
            <a:ext cx="4448720" cy="6256012"/>
          </a:xfrm>
          <a:prstGeom prst="rect">
            <a:avLst/>
          </a:prstGeom>
        </p:spPr>
      </p:pic>
    </p:spTree>
    <p:extLst>
      <p:ext uri="{BB962C8B-B14F-4D97-AF65-F5344CB8AC3E}">
        <p14:creationId xmlns:p14="http://schemas.microsoft.com/office/powerpoint/2010/main" val="33504041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Tutankamon’un</a:t>
            </a:r>
            <a:r>
              <a:rPr lang="tr-TR" dirty="0" smtClean="0"/>
              <a:t> Mezarı</a:t>
            </a:r>
            <a:endParaRPr lang="tr-TR" dirty="0"/>
          </a:p>
        </p:txBody>
      </p:sp>
      <p:sp>
        <p:nvSpPr>
          <p:cNvPr id="3" name="İçerik Yer Tutucusu 2"/>
          <p:cNvSpPr>
            <a:spLocks noGrp="1"/>
          </p:cNvSpPr>
          <p:nvPr>
            <p:ph idx="1"/>
          </p:nvPr>
        </p:nvSpPr>
        <p:spPr/>
        <p:txBody>
          <a:bodyPr/>
          <a:lstStyle/>
          <a:p>
            <a:endParaRPr lang="tr-TR"/>
          </a:p>
        </p:txBody>
      </p:sp>
      <p:pic>
        <p:nvPicPr>
          <p:cNvPr id="3074" name="Picture 2" descr="King Tutankhamun from his stone sarcophagus in his underground tomb in the famed Valley of the Kin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9887" y="1513405"/>
            <a:ext cx="7920210" cy="5344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7904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Tutankamon’un</a:t>
            </a:r>
            <a:r>
              <a:rPr lang="tr-TR" dirty="0" smtClean="0"/>
              <a:t> Mezarı</a:t>
            </a:r>
            <a:endParaRPr lang="tr-TR" dirty="0"/>
          </a:p>
        </p:txBody>
      </p:sp>
      <p:sp>
        <p:nvSpPr>
          <p:cNvPr id="3" name="İçerik Yer Tutucusu 2"/>
          <p:cNvSpPr>
            <a:spLocks noGrp="1"/>
          </p:cNvSpPr>
          <p:nvPr>
            <p:ph idx="1"/>
          </p:nvPr>
        </p:nvSpPr>
        <p:spPr/>
        <p:txBody>
          <a:bodyPr/>
          <a:lstStyle/>
          <a:p>
            <a:endParaRPr lang="tr-TR"/>
          </a:p>
        </p:txBody>
      </p:sp>
      <p:pic>
        <p:nvPicPr>
          <p:cNvPr id="4098" name="Picture 2" descr="Diagram of King Tutankhamun's tomb with artifact placement New Kingdom 18th Dynasty Egy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6756" y="1345354"/>
            <a:ext cx="10427044" cy="5311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51116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 – Yeni Krallık Dönemi</a:t>
            </a:r>
            <a:endParaRPr lang="tr-TR" dirty="0"/>
          </a:p>
        </p:txBody>
      </p:sp>
      <p:sp>
        <p:nvSpPr>
          <p:cNvPr id="3" name="İçerik Yer Tutucusu 2"/>
          <p:cNvSpPr>
            <a:spLocks noGrp="1"/>
          </p:cNvSpPr>
          <p:nvPr>
            <p:ph idx="1"/>
          </p:nvPr>
        </p:nvSpPr>
        <p:spPr/>
        <p:txBody>
          <a:bodyPr>
            <a:normAutofit/>
          </a:bodyPr>
          <a:lstStyle/>
          <a:p>
            <a:r>
              <a:rPr lang="tr-TR" dirty="0" smtClean="0"/>
              <a:t>II. </a:t>
            </a:r>
            <a:r>
              <a:rPr lang="tr-TR" dirty="0" err="1" smtClean="0"/>
              <a:t>Ramses</a:t>
            </a:r>
            <a:r>
              <a:rPr lang="tr-TR" dirty="0" smtClean="0"/>
              <a:t> (MÖ. 1290-1224), Mısır ülkesinin kuzey sınırı kabul edilen Suriye egemenliği için Hititlerle mücadele etmiştir. MÖ. 1285 yılında Suriye’de </a:t>
            </a:r>
            <a:r>
              <a:rPr lang="tr-TR" dirty="0" err="1" smtClean="0"/>
              <a:t>Kadeş</a:t>
            </a:r>
            <a:r>
              <a:rPr lang="tr-TR" dirty="0" smtClean="0"/>
              <a:t> şehrinde Hitit Kralı </a:t>
            </a:r>
            <a:r>
              <a:rPr lang="tr-TR" dirty="0" err="1" smtClean="0"/>
              <a:t>Muvatalli</a:t>
            </a:r>
            <a:r>
              <a:rPr lang="tr-TR" dirty="0" smtClean="0"/>
              <a:t> ile savaşmıştır. Tarihe </a:t>
            </a:r>
            <a:r>
              <a:rPr lang="tr-TR" dirty="0" err="1" smtClean="0"/>
              <a:t>Kadeş</a:t>
            </a:r>
            <a:r>
              <a:rPr lang="tr-TR" dirty="0" smtClean="0"/>
              <a:t> Savaşı olarak geçen bu savaş sonucunda II. </a:t>
            </a:r>
            <a:r>
              <a:rPr lang="tr-TR" dirty="0" err="1" smtClean="0"/>
              <a:t>Ramses</a:t>
            </a:r>
            <a:r>
              <a:rPr lang="tr-TR" dirty="0" smtClean="0"/>
              <a:t> büyük bir zafer kazandığını iddia etmesine rağmen, Hitit kaynaklarına göre yenilgiden şans eseri kurtulmuş ve savaşta başarı sağlayamamıştır. </a:t>
            </a:r>
          </a:p>
          <a:p>
            <a:r>
              <a:rPr lang="tr-TR" dirty="0" smtClean="0"/>
              <a:t>MÖ. 1270 yılında II. </a:t>
            </a:r>
            <a:r>
              <a:rPr lang="tr-TR" dirty="0" err="1" smtClean="0"/>
              <a:t>Ramses</a:t>
            </a:r>
            <a:r>
              <a:rPr lang="tr-TR" dirty="0" smtClean="0"/>
              <a:t> ve Hitit Kralı III. </a:t>
            </a:r>
            <a:r>
              <a:rPr lang="tr-TR" dirty="0" err="1" smtClean="0"/>
              <a:t>Hattuşili</a:t>
            </a:r>
            <a:r>
              <a:rPr lang="tr-TR" dirty="0" smtClean="0"/>
              <a:t> arasında yapılan </a:t>
            </a:r>
            <a:r>
              <a:rPr lang="tr-TR" dirty="0" err="1" smtClean="0"/>
              <a:t>Kadeş</a:t>
            </a:r>
            <a:r>
              <a:rPr lang="tr-TR" dirty="0" smtClean="0"/>
              <a:t> Barış Antlaşması, tarihte iki devlet arasında yapılan ilk yazılı antlaşmadır.</a:t>
            </a:r>
            <a:endParaRPr lang="tr-TR" dirty="0"/>
          </a:p>
        </p:txBody>
      </p:sp>
    </p:spTree>
    <p:extLst>
      <p:ext uri="{BB962C8B-B14F-4D97-AF65-F5344CB8AC3E}">
        <p14:creationId xmlns:p14="http://schemas.microsoft.com/office/powerpoint/2010/main" val="12115549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 – Yeni Krallık Dönemi</a:t>
            </a:r>
            <a:endParaRPr lang="tr-TR" dirty="0"/>
          </a:p>
        </p:txBody>
      </p:sp>
      <p:sp>
        <p:nvSpPr>
          <p:cNvPr id="3" name="İçerik Yer Tutucusu 2"/>
          <p:cNvSpPr>
            <a:spLocks noGrp="1"/>
          </p:cNvSpPr>
          <p:nvPr>
            <p:ph idx="1"/>
          </p:nvPr>
        </p:nvSpPr>
        <p:spPr/>
        <p:txBody>
          <a:bodyPr>
            <a:normAutofit/>
          </a:bodyPr>
          <a:lstStyle/>
          <a:p>
            <a:r>
              <a:rPr lang="tr-TR" dirty="0" smtClean="0"/>
              <a:t>II. </a:t>
            </a:r>
            <a:r>
              <a:rPr lang="tr-TR" dirty="0" err="1" smtClean="0"/>
              <a:t>Ramses’ten</a:t>
            </a:r>
            <a:r>
              <a:rPr lang="tr-TR" dirty="0" smtClean="0"/>
              <a:t> sonra ülke giderek zayıflamıştır. Filistin, Suriye ve </a:t>
            </a:r>
            <a:r>
              <a:rPr lang="tr-TR" dirty="0" err="1" smtClean="0"/>
              <a:t>Nubya</a:t>
            </a:r>
            <a:r>
              <a:rPr lang="tr-TR" dirty="0" smtClean="0"/>
              <a:t> egemenliği kaybedildi. Libyalıların Mısır’a saldırıları arttı. 20. </a:t>
            </a:r>
            <a:r>
              <a:rPr lang="tr-TR" dirty="0" err="1" smtClean="0"/>
              <a:t>Sülale’nin</a:t>
            </a:r>
            <a:r>
              <a:rPr lang="tr-TR" dirty="0" smtClean="0"/>
              <a:t> son krallarının hepsi </a:t>
            </a:r>
            <a:r>
              <a:rPr lang="tr-TR" dirty="0" err="1" smtClean="0"/>
              <a:t>Ramses</a:t>
            </a:r>
            <a:r>
              <a:rPr lang="tr-TR" dirty="0" smtClean="0"/>
              <a:t> adını almışlar ve ülkenin kötü gidişini durdurmaya çalışmışlarsa da başarılı olamamışlardır.</a:t>
            </a:r>
            <a:endParaRPr lang="tr-TR" dirty="0"/>
          </a:p>
        </p:txBody>
      </p:sp>
    </p:spTree>
    <p:extLst>
      <p:ext uri="{BB962C8B-B14F-4D97-AF65-F5344CB8AC3E}">
        <p14:creationId xmlns:p14="http://schemas.microsoft.com/office/powerpoint/2010/main" val="3885133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Devlet Yönetimi</a:t>
            </a:r>
            <a:endParaRPr lang="tr-TR" dirty="0"/>
          </a:p>
        </p:txBody>
      </p:sp>
      <p:sp>
        <p:nvSpPr>
          <p:cNvPr id="3" name="İçerik Yer Tutucusu 2"/>
          <p:cNvSpPr>
            <a:spLocks noGrp="1"/>
          </p:cNvSpPr>
          <p:nvPr>
            <p:ph idx="1"/>
          </p:nvPr>
        </p:nvSpPr>
        <p:spPr/>
        <p:txBody>
          <a:bodyPr>
            <a:normAutofit lnSpcReduction="10000"/>
          </a:bodyPr>
          <a:lstStyle/>
          <a:p>
            <a:r>
              <a:rPr lang="tr-TR" dirty="0" smtClean="0"/>
              <a:t>Firavun sözcüğü büyük ev anlamındadır. Bu sözcüğün kral anlamında kullanılması Yeni Krallık Dönemi’nden itibaren kabul görmüştür. Firavun, tanrıların yanında gösterilir ancak tanrı değildir. Tanrının yeryüzündeki temsilcisidir. </a:t>
            </a:r>
            <a:r>
              <a:rPr lang="tr-TR" dirty="0" err="1" smtClean="0"/>
              <a:t>Horus’u</a:t>
            </a:r>
            <a:r>
              <a:rPr lang="tr-TR" dirty="0" smtClean="0"/>
              <a:t> temsil eder, Güneş Tanrısı </a:t>
            </a:r>
            <a:r>
              <a:rPr lang="tr-TR" dirty="0" err="1" smtClean="0"/>
              <a:t>Ra’nın</a:t>
            </a:r>
            <a:r>
              <a:rPr lang="tr-TR" dirty="0" smtClean="0"/>
              <a:t> oğludur.</a:t>
            </a:r>
          </a:p>
          <a:p>
            <a:r>
              <a:rPr lang="tr-TR" dirty="0" smtClean="0"/>
              <a:t>Yeni Krallık </a:t>
            </a:r>
            <a:r>
              <a:rPr lang="tr-TR" dirty="0" err="1" smtClean="0"/>
              <a:t>Dönemi’de</a:t>
            </a:r>
            <a:r>
              <a:rPr lang="tr-TR" dirty="0" smtClean="0"/>
              <a:t> yaşayan firavunlar ise </a:t>
            </a:r>
            <a:r>
              <a:rPr lang="tr-TR" dirty="0" err="1" smtClean="0"/>
              <a:t>tanrısallaştırılmıştır</a:t>
            </a:r>
            <a:r>
              <a:rPr lang="tr-TR" dirty="0" smtClean="0"/>
              <a:t>. Firavun, tanrının temsilcisi olarak toprakların, malların ve insanların sahibidir. Firavun, uyruklarını beslemek, onların her türlü ihtiyaçlarını karşılamak, adaleti sağlamak ve yasaları yapmak ile görevlidir. Aynı zamanda ordunun başkomutanıdır. Tanrıların tapınaklarını inşa etmek, aynı zamanda da kültlerine nezaret etmek zorundadır.</a:t>
            </a:r>
            <a:endParaRPr lang="tr-TR" dirty="0"/>
          </a:p>
        </p:txBody>
      </p:sp>
    </p:spTree>
    <p:extLst>
      <p:ext uri="{BB962C8B-B14F-4D97-AF65-F5344CB8AC3E}">
        <p14:creationId xmlns:p14="http://schemas.microsoft.com/office/powerpoint/2010/main" val="790804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Devlet Yönetimi</a:t>
            </a:r>
            <a:endParaRPr lang="tr-TR" dirty="0"/>
          </a:p>
        </p:txBody>
      </p:sp>
      <p:sp>
        <p:nvSpPr>
          <p:cNvPr id="3" name="İçerik Yer Tutucusu 2"/>
          <p:cNvSpPr>
            <a:spLocks noGrp="1"/>
          </p:cNvSpPr>
          <p:nvPr>
            <p:ph idx="1"/>
          </p:nvPr>
        </p:nvSpPr>
        <p:spPr/>
        <p:txBody>
          <a:bodyPr>
            <a:normAutofit lnSpcReduction="10000"/>
          </a:bodyPr>
          <a:lstStyle/>
          <a:p>
            <a:r>
              <a:rPr lang="tr-TR" dirty="0" smtClean="0"/>
              <a:t>Firavundan sonra en önemli kişi, firavunun yardımcısı olan vezirdi. Merkezden atanan eyalet valileri, kral adına ülkeyi yöneten vezire karşı sorumluydular. Vezir, aynı zamanda baş yargıçlık görevini yürütüyordu, ekonomiden, hazineden ve bütün inşaat faaliyetlerinin denetiminden sorumluydu.</a:t>
            </a:r>
          </a:p>
          <a:p>
            <a:r>
              <a:rPr lang="tr-TR" dirty="0" smtClean="0"/>
              <a:t>Memurlar okuma yazma bilenler arasından seçiliyordu. Tarla sınırı ölçme, vergi toplama, hukuk ve ordu ile ilgili işlere bakarlardı. Mısır, güçlü dönemlerde eyaletlere bölünerek idare edilmekteydi. Her eyaletin başında firavun tarafından tayin edilmiş bir vali bulunurdu. Bir başka sınıf olan rahipler din gücünü ellerinde bulunduruyorlardı. Memurlar ve rahipler devletin gücünü kaybettiği zamanlarda nüfuz mücadelelerine girişmişlerdir.</a:t>
            </a:r>
            <a:endParaRPr lang="tr-TR" dirty="0"/>
          </a:p>
        </p:txBody>
      </p:sp>
    </p:spTree>
    <p:extLst>
      <p:ext uri="{BB962C8B-B14F-4D97-AF65-F5344CB8AC3E}">
        <p14:creationId xmlns:p14="http://schemas.microsoft.com/office/powerpoint/2010/main" val="3511003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Devlet Yönetimi</a:t>
            </a:r>
            <a:endParaRPr lang="tr-TR" dirty="0"/>
          </a:p>
        </p:txBody>
      </p:sp>
      <p:sp>
        <p:nvSpPr>
          <p:cNvPr id="3" name="İçerik Yer Tutucusu 2"/>
          <p:cNvSpPr>
            <a:spLocks noGrp="1"/>
          </p:cNvSpPr>
          <p:nvPr>
            <p:ph idx="1"/>
          </p:nvPr>
        </p:nvSpPr>
        <p:spPr/>
        <p:txBody>
          <a:bodyPr>
            <a:normAutofit/>
          </a:bodyPr>
          <a:lstStyle/>
          <a:p>
            <a:r>
              <a:rPr lang="tr-TR" dirty="0" smtClean="0"/>
              <a:t>Memurlar ve rahiplerin altında çok geniş bir çiftçi tabakası vardı. Mülk ve toprak daha Eski Krallık Dönemi’nden itibaren devlet malı sayılıyordu. Çiftçi tabakası çoğunlukla bağımlı durumdaydı. Bunlardan başka zanaatkârlar da başka bir sınıfı oluşturmaktaydı. MÖ. 2. binyıldan itibaren köleler de görülmeye başlar. Ancak Mısır’da köleliğin ekonomik bakımdan özel bir önemi olmamıştır.</a:t>
            </a:r>
            <a:endParaRPr lang="tr-TR" dirty="0"/>
          </a:p>
        </p:txBody>
      </p:sp>
    </p:spTree>
    <p:extLst>
      <p:ext uri="{BB962C8B-B14F-4D97-AF65-F5344CB8AC3E}">
        <p14:creationId xmlns:p14="http://schemas.microsoft.com/office/powerpoint/2010/main" val="5151180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Bilim</a:t>
            </a:r>
            <a:endParaRPr lang="tr-TR" dirty="0"/>
          </a:p>
        </p:txBody>
      </p:sp>
      <p:sp>
        <p:nvSpPr>
          <p:cNvPr id="3" name="İçerik Yer Tutucusu 2"/>
          <p:cNvSpPr>
            <a:spLocks noGrp="1"/>
          </p:cNvSpPr>
          <p:nvPr>
            <p:ph idx="1"/>
          </p:nvPr>
        </p:nvSpPr>
        <p:spPr/>
        <p:txBody>
          <a:bodyPr>
            <a:normAutofit/>
          </a:bodyPr>
          <a:lstStyle/>
          <a:p>
            <a:r>
              <a:rPr lang="tr-TR" dirty="0" smtClean="0"/>
              <a:t>Aritmetik bilgileri de basit düzeyde idi. Ancak geometri konusunda ileri düzeyde bilgiliydiler. Mısır geometrisi bazı problemlerin çözümleriyle alan ve hacim ölçüsü şeklinde karşımıza çıkmaktadır.</a:t>
            </a:r>
          </a:p>
          <a:p>
            <a:r>
              <a:rPr lang="tr-TR" dirty="0" smtClean="0"/>
              <a:t>Özellikle taşkınlardan sonra Nil kenarındaki tarla sınırlarının saptanmasında geometri çok önemliydi. Mısırlılar kenar uzunluklarının oranı 3, 4, 5 olan üçgenin hipotenüsünün karşısındaki açının dik açı olduğunu biliyorlardı. </a:t>
            </a:r>
          </a:p>
          <a:p>
            <a:r>
              <a:rPr lang="tr-TR" dirty="0" smtClean="0"/>
              <a:t>Pi sayısını gerçek değere (3.1416) çok yakın olarak 3,16 olarak hesaplamışlardı. Bir üçgenin alanını da hesaplayabiliyorlardı.</a:t>
            </a:r>
            <a:endParaRPr lang="tr-TR" dirty="0"/>
          </a:p>
        </p:txBody>
      </p:sp>
    </p:spTree>
    <p:extLst>
      <p:ext uri="{BB962C8B-B14F-4D97-AF65-F5344CB8AC3E}">
        <p14:creationId xmlns:p14="http://schemas.microsoft.com/office/powerpoint/2010/main" val="7537560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Bilim</a:t>
            </a:r>
            <a:endParaRPr lang="tr-TR" dirty="0"/>
          </a:p>
        </p:txBody>
      </p:sp>
      <p:sp>
        <p:nvSpPr>
          <p:cNvPr id="3" name="İçerik Yer Tutucusu 2"/>
          <p:cNvSpPr>
            <a:spLocks noGrp="1"/>
          </p:cNvSpPr>
          <p:nvPr>
            <p:ph idx="1"/>
          </p:nvPr>
        </p:nvSpPr>
        <p:spPr/>
        <p:txBody>
          <a:bodyPr>
            <a:normAutofit fontScale="92500"/>
          </a:bodyPr>
          <a:lstStyle/>
          <a:p>
            <a:r>
              <a:rPr lang="tr-TR" dirty="0" smtClean="0"/>
              <a:t>Mısırlı doktorların kırıkları ve açık yaraları iyileştirebildikleri saptanmıştır. Ancak insan vücudunun nasıl çalıştığına ilişkin bilgileri gelişmemiştir.</a:t>
            </a:r>
          </a:p>
          <a:p>
            <a:r>
              <a:rPr lang="tr-TR" dirty="0" smtClean="0"/>
              <a:t>Mısırlıların MÖ. 3000’lerde geliştirdikleri Mısır takvimi, Dünya Kültür Tarihi açısından çok önemlidir. Nil Nehri’nin periyodik taşkınlarına dayanan bir takvimdir. Bu takvime göre bir yılda dörder aylık 3 mevsim (Taşkın, Ekin, Hasat) vardı. Buna dayanarak bir yılı 30 günlük 12 aya bölmüşler, buna 5 gün ekleyerek 365 günlük bir Güneş Yılı geliştirmişlerdir. Ancak 365 güne ilaveten altışar saatten 4 yılda bir oluşan artık gün olmadığı için Mısırlıların Güneş Yılı her dört yılda bir 1 gün geri kalıyordu.</a:t>
            </a:r>
          </a:p>
          <a:p>
            <a:r>
              <a:rPr lang="tr-TR" dirty="0" smtClean="0"/>
              <a:t>İlk 365 günlük bu takvim, günümüzde kullanılan takvimin atasıdır. </a:t>
            </a:r>
            <a:endParaRPr lang="tr-TR" dirty="0"/>
          </a:p>
        </p:txBody>
      </p:sp>
    </p:spTree>
    <p:extLst>
      <p:ext uri="{BB962C8B-B14F-4D97-AF65-F5344CB8AC3E}">
        <p14:creationId xmlns:p14="http://schemas.microsoft.com/office/powerpoint/2010/main" val="35380126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Bilim</a:t>
            </a:r>
            <a:endParaRPr lang="tr-TR" dirty="0"/>
          </a:p>
        </p:txBody>
      </p:sp>
      <p:sp>
        <p:nvSpPr>
          <p:cNvPr id="3" name="İçerik Yer Tutucusu 2"/>
          <p:cNvSpPr>
            <a:spLocks noGrp="1"/>
          </p:cNvSpPr>
          <p:nvPr>
            <p:ph idx="1"/>
          </p:nvPr>
        </p:nvSpPr>
        <p:spPr/>
        <p:txBody>
          <a:bodyPr>
            <a:normAutofit fontScale="92500" lnSpcReduction="10000"/>
          </a:bodyPr>
          <a:lstStyle/>
          <a:p>
            <a:r>
              <a:rPr lang="tr-TR" dirty="0" smtClean="0"/>
              <a:t>Mısırlı doktorların kırıkları ve açık yaraları iyileştirebildikleri saptanmıştır. Ancak insan vücudunun nasıl çalıştığına ilişkin bilgileri gelişmemiştir.</a:t>
            </a:r>
          </a:p>
          <a:p>
            <a:r>
              <a:rPr lang="tr-TR" dirty="0" smtClean="0"/>
              <a:t>Mısırlıların MÖ. 3000’lerde geliştirdikleri Mısır takvimi, Dünya Kültür Tarihi açısından çok önemlidir. Nil Nehri’nin periyodik taşkınlarına dayanan bir takvimdir. Bu takvime göre bir yılda dörder aylık 3 mevsim (Taşkın, Ekin, Hasat) vardı. Buna dayanarak bir yılı 30 günlük 12 aya bölmüşler, buna 5 gün ekleyerek 365 günlük bir Güneş Yılı geliştirmişlerdir. Ancak 365 güne ilaveten altışar saatten 4 yılda bir oluşan artık gün olmadığı için Mısırlıların Güneş Yılı her dört yılda bir 1 gün geri kalıyordu. İlk 365 günlük bu takvim, günümüzde kullanılan takvimin atasıdır</a:t>
            </a:r>
            <a:r>
              <a:rPr lang="tr-TR" smtClean="0"/>
              <a:t>. </a:t>
            </a:r>
          </a:p>
          <a:p>
            <a:r>
              <a:rPr lang="tr-TR" smtClean="0"/>
              <a:t>Mısırlılar </a:t>
            </a:r>
            <a:r>
              <a:rPr lang="tr-TR" dirty="0" smtClean="0"/>
              <a:t>basit güneş saatleri de yapmışlardır. Üzerlerinde saati gösteren çizgiler vardır ve güneşin gölge uzunluğuna göre saat tespit edilebiliyordu.</a:t>
            </a:r>
            <a:endParaRPr lang="tr-TR" dirty="0"/>
          </a:p>
        </p:txBody>
      </p:sp>
    </p:spTree>
    <p:extLst>
      <p:ext uri="{BB962C8B-B14F-4D97-AF65-F5344CB8AC3E}">
        <p14:creationId xmlns:p14="http://schemas.microsoft.com/office/powerpoint/2010/main" val="726767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Mısır’ın Coğrafyası</a:t>
            </a:r>
            <a:endParaRPr lang="tr-TR" dirty="0"/>
          </a:p>
        </p:txBody>
      </p:sp>
      <p:sp>
        <p:nvSpPr>
          <p:cNvPr id="3" name="İçerik Yer Tutucusu 2"/>
          <p:cNvSpPr>
            <a:spLocks noGrp="1"/>
          </p:cNvSpPr>
          <p:nvPr>
            <p:ph idx="1"/>
          </p:nvPr>
        </p:nvSpPr>
        <p:spPr/>
        <p:txBody>
          <a:bodyPr/>
          <a:lstStyle/>
          <a:p>
            <a:r>
              <a:rPr lang="tr-TR" dirty="0" smtClean="0"/>
              <a:t>Batı ve doğuda çöllerle, doğuda kıyıya paralel uzanan sıradağlarla, güneyi çağlayanlarla kuşatılmıştır. Bu bölgede bulunan kayalıklar geçişi zorlaştırmaktadır. Ülkenin saldırıya en açık bölgesini kuzeyi oluşturmaktadır. </a:t>
            </a:r>
          </a:p>
          <a:p>
            <a:r>
              <a:rPr lang="tr-TR" dirty="0" smtClean="0"/>
              <a:t>İklim hemen hemen yağışsız olduğu için, toprağın verimliliği, tümüyle Nil Nehri’nin taşkınlarına bağlıydı. Dünyanın en uzun nehri olan Nil (6695 km), </a:t>
            </a:r>
            <a:r>
              <a:rPr lang="tr-TR" dirty="0" err="1" smtClean="0"/>
              <a:t>Viktorya</a:t>
            </a:r>
            <a:r>
              <a:rPr lang="tr-TR" dirty="0" smtClean="0"/>
              <a:t> Gölü civarında ortaya çıkar Akdeniz’e dökülür.</a:t>
            </a:r>
          </a:p>
          <a:p>
            <a:endParaRPr lang="tr-TR" dirty="0"/>
          </a:p>
        </p:txBody>
      </p:sp>
    </p:spTree>
    <p:extLst>
      <p:ext uri="{BB962C8B-B14F-4D97-AF65-F5344CB8AC3E}">
        <p14:creationId xmlns:p14="http://schemas.microsoft.com/office/powerpoint/2010/main" val="25606940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Yazı</a:t>
            </a:r>
            <a:endParaRPr lang="tr-TR" dirty="0"/>
          </a:p>
        </p:txBody>
      </p:sp>
      <p:sp>
        <p:nvSpPr>
          <p:cNvPr id="3" name="İçerik Yer Tutucusu 2"/>
          <p:cNvSpPr>
            <a:spLocks noGrp="1"/>
          </p:cNvSpPr>
          <p:nvPr>
            <p:ph idx="1"/>
          </p:nvPr>
        </p:nvSpPr>
        <p:spPr/>
        <p:txBody>
          <a:bodyPr>
            <a:normAutofit lnSpcReduction="10000"/>
          </a:bodyPr>
          <a:lstStyle/>
          <a:p>
            <a:r>
              <a:rPr lang="tr-TR" dirty="0"/>
              <a:t>Eski Mısır’da MÖ. 3000 yılı civarında yazı ortaya çıkmıştır</a:t>
            </a:r>
            <a:r>
              <a:rPr lang="tr-TR" dirty="0" smtClean="0"/>
              <a:t>.</a:t>
            </a:r>
          </a:p>
          <a:p>
            <a:r>
              <a:rPr lang="tr-TR" dirty="0"/>
              <a:t>Hiyeroglif yazı (Eski </a:t>
            </a:r>
            <a:r>
              <a:rPr lang="tr-TR" dirty="0" smtClean="0"/>
              <a:t>Yunanca: </a:t>
            </a:r>
            <a:r>
              <a:rPr lang="tr-TR" dirty="0" err="1" smtClean="0"/>
              <a:t>hieros</a:t>
            </a:r>
            <a:r>
              <a:rPr lang="tr-TR" dirty="0"/>
              <a:t>: kutsal, </a:t>
            </a:r>
            <a:r>
              <a:rPr lang="tr-TR" dirty="0" err="1"/>
              <a:t>graphikos</a:t>
            </a:r>
            <a:r>
              <a:rPr lang="tr-TR" dirty="0"/>
              <a:t>: oyma=</a:t>
            </a:r>
            <a:r>
              <a:rPr lang="tr-TR" dirty="0" err="1"/>
              <a:t>hieroglyphikos</a:t>
            </a:r>
            <a:r>
              <a:rPr lang="tr-TR" dirty="0"/>
              <a:t>) özellikle kutsal </a:t>
            </a:r>
            <a:r>
              <a:rPr lang="tr-TR" dirty="0" smtClean="0"/>
              <a:t>metinlerin taşa </a:t>
            </a:r>
            <a:r>
              <a:rPr lang="tr-TR" dirty="0"/>
              <a:t>kazınmasında kullanılan resmî bir yazıydı</a:t>
            </a:r>
            <a:r>
              <a:rPr lang="tr-TR" dirty="0" smtClean="0"/>
              <a:t>.</a:t>
            </a:r>
          </a:p>
          <a:p>
            <a:r>
              <a:rPr lang="tr-TR" dirty="0" smtClean="0"/>
              <a:t>Yönetim </a:t>
            </a:r>
            <a:r>
              <a:rPr lang="tr-TR" dirty="0"/>
              <a:t>ve hukuk metinlerinin yazımında gün geçtikçe en </a:t>
            </a:r>
            <a:r>
              <a:rPr lang="tr-TR" dirty="0" smtClean="0"/>
              <a:t>yaygın hiyeroglif </a:t>
            </a:r>
            <a:r>
              <a:rPr lang="tr-TR" dirty="0"/>
              <a:t>işaretleri kısaltılarak kullanılmaya başlandı. Zamanla bu </a:t>
            </a:r>
            <a:r>
              <a:rPr lang="tr-TR" dirty="0" smtClean="0"/>
              <a:t>kısaltmalar çoğalınca </a:t>
            </a:r>
            <a:r>
              <a:rPr lang="tr-TR" dirty="0"/>
              <a:t>hiyerogliften tümüyle farklı bir yazı olan </a:t>
            </a:r>
            <a:r>
              <a:rPr lang="tr-TR" dirty="0" err="1"/>
              <a:t>hiyeratik</a:t>
            </a:r>
            <a:r>
              <a:rPr lang="tr-TR" dirty="0"/>
              <a:t> yazı ortaya çıktı</a:t>
            </a:r>
            <a:r>
              <a:rPr lang="tr-TR" dirty="0" smtClean="0"/>
              <a:t>.</a:t>
            </a:r>
          </a:p>
          <a:p>
            <a:r>
              <a:rPr lang="tr-TR" dirty="0"/>
              <a:t>MÖ. 700’den sonra </a:t>
            </a:r>
            <a:r>
              <a:rPr lang="tr-TR" dirty="0" err="1"/>
              <a:t>hiyeratik</a:t>
            </a:r>
            <a:r>
              <a:rPr lang="tr-TR" dirty="0"/>
              <a:t> yazının basitleştirilmiş hâli olan </a:t>
            </a:r>
            <a:r>
              <a:rPr lang="tr-TR" dirty="0" err="1" smtClean="0"/>
              <a:t>demotik</a:t>
            </a:r>
            <a:r>
              <a:rPr lang="tr-TR" dirty="0" smtClean="0"/>
              <a:t> (Eski </a:t>
            </a:r>
            <a:r>
              <a:rPr lang="tr-TR" dirty="0"/>
              <a:t>Yunanca: </a:t>
            </a:r>
            <a:r>
              <a:rPr lang="tr-TR" dirty="0" err="1"/>
              <a:t>demotikos</a:t>
            </a:r>
            <a:r>
              <a:rPr lang="tr-TR" dirty="0"/>
              <a:t>: halkla ilgili) denilen halk yazısı ortaya çıkmıştır.</a:t>
            </a:r>
          </a:p>
        </p:txBody>
      </p:sp>
    </p:spTree>
    <p:extLst>
      <p:ext uri="{BB962C8B-B14F-4D97-AF65-F5344CB8AC3E}">
        <p14:creationId xmlns:p14="http://schemas.microsoft.com/office/powerpoint/2010/main" val="25972436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Yazı</a:t>
            </a:r>
            <a:endParaRPr lang="tr-TR" dirty="0"/>
          </a:p>
        </p:txBody>
      </p:sp>
      <p:sp>
        <p:nvSpPr>
          <p:cNvPr id="3" name="İçerik Yer Tutucusu 2"/>
          <p:cNvSpPr>
            <a:spLocks noGrp="1"/>
          </p:cNvSpPr>
          <p:nvPr>
            <p:ph idx="1"/>
          </p:nvPr>
        </p:nvSpPr>
        <p:spPr/>
        <p:txBody>
          <a:bodyPr>
            <a:normAutofit fontScale="92500" lnSpcReduction="20000"/>
          </a:bodyPr>
          <a:lstStyle/>
          <a:p>
            <a:r>
              <a:rPr lang="tr-TR" dirty="0"/>
              <a:t>MS. 3. yüzyıldan </a:t>
            </a:r>
            <a:r>
              <a:rPr lang="tr-TR" dirty="0" smtClean="0"/>
              <a:t>itibaren </a:t>
            </a:r>
            <a:r>
              <a:rPr lang="tr-TR" dirty="0" err="1" smtClean="0"/>
              <a:t>demotik</a:t>
            </a:r>
            <a:r>
              <a:rPr lang="tr-TR" dirty="0" smtClean="0"/>
              <a:t> </a:t>
            </a:r>
            <a:r>
              <a:rPr lang="tr-TR" dirty="0"/>
              <a:t>yazının yerine </a:t>
            </a:r>
            <a:r>
              <a:rPr lang="tr-TR" dirty="0" err="1"/>
              <a:t>kopt</a:t>
            </a:r>
            <a:r>
              <a:rPr lang="tr-TR" dirty="0"/>
              <a:t> yazısı denilen bir yazı türü kullanılmıştır</a:t>
            </a:r>
            <a:r>
              <a:rPr lang="tr-TR" dirty="0" smtClean="0"/>
              <a:t>.</a:t>
            </a:r>
            <a:endParaRPr lang="tr-TR" dirty="0"/>
          </a:p>
          <a:p>
            <a:r>
              <a:rPr lang="tr-TR" dirty="0"/>
              <a:t>Mısır yazısının belirgin özelliği, </a:t>
            </a:r>
            <a:r>
              <a:rPr lang="tr-TR" dirty="0" smtClean="0"/>
              <a:t>günümüzün </a:t>
            </a:r>
            <a:r>
              <a:rPr lang="tr-TR" dirty="0"/>
              <a:t>modern dillerinin yazıları gibi alfabetik </a:t>
            </a:r>
            <a:r>
              <a:rPr lang="tr-TR" dirty="0" smtClean="0"/>
              <a:t>olmasıdır (Bazı istisnalar bulunmaktadır).</a:t>
            </a:r>
          </a:p>
          <a:p>
            <a:r>
              <a:rPr lang="tr-TR" dirty="0"/>
              <a:t>Öğrencilere öncelikle </a:t>
            </a:r>
            <a:r>
              <a:rPr lang="tr-TR" dirty="0" err="1"/>
              <a:t>hiyeratik</a:t>
            </a:r>
            <a:r>
              <a:rPr lang="tr-TR" dirty="0"/>
              <a:t> yazı, </a:t>
            </a:r>
            <a:r>
              <a:rPr lang="tr-TR" dirty="0" smtClean="0"/>
              <a:t>daha sonra </a:t>
            </a:r>
            <a:r>
              <a:rPr lang="tr-TR" dirty="0"/>
              <a:t>daha karmaşık olan hiyeroglif yazı öğretilirdi. Öğrenme süreci 12 yıla </a:t>
            </a:r>
            <a:r>
              <a:rPr lang="tr-TR" dirty="0" smtClean="0"/>
              <a:t>kadar çıkıyordu.</a:t>
            </a:r>
          </a:p>
          <a:p>
            <a:r>
              <a:rPr lang="tr-TR" dirty="0"/>
              <a:t>Mısırlılar yazı yazmak için papirüsleri kullanıyorlardı. Papirüs, Nil </a:t>
            </a:r>
            <a:r>
              <a:rPr lang="tr-TR" dirty="0" smtClean="0"/>
              <a:t>Nehri’nde yetişen </a:t>
            </a:r>
            <a:r>
              <a:rPr lang="tr-TR" dirty="0"/>
              <a:t>saz türü bir bitkidir</a:t>
            </a:r>
            <a:r>
              <a:rPr lang="tr-TR" dirty="0" smtClean="0"/>
              <a:t>.</a:t>
            </a:r>
          </a:p>
          <a:p>
            <a:r>
              <a:rPr lang="tr-TR" dirty="0"/>
              <a:t>Yazı, yatay şeritlerin </a:t>
            </a:r>
            <a:r>
              <a:rPr lang="tr-TR" dirty="0" smtClean="0"/>
              <a:t>olduğu yüze</a:t>
            </a:r>
            <a:r>
              <a:rPr lang="tr-TR" dirty="0"/>
              <a:t>, siyah mürekkep kullanılarak, kolonlar hâlinde yazılır, önemli </a:t>
            </a:r>
            <a:r>
              <a:rPr lang="tr-TR" dirty="0" smtClean="0"/>
              <a:t>sözcüklerin altı </a:t>
            </a:r>
            <a:r>
              <a:rPr lang="tr-TR" dirty="0"/>
              <a:t>kırmızı aşı boyasıyla çizilirdi. Papirüsler yazıldıktan sonra rulo </a:t>
            </a:r>
            <a:r>
              <a:rPr lang="tr-TR" dirty="0" smtClean="0"/>
              <a:t>hâlinde saklanırlardı</a:t>
            </a:r>
            <a:r>
              <a:rPr lang="tr-TR" dirty="0"/>
              <a:t>. Pahalı ve nadir bulunan bir malzemeydi</a:t>
            </a:r>
            <a:r>
              <a:rPr lang="tr-TR" dirty="0" smtClean="0"/>
              <a:t>.</a:t>
            </a:r>
            <a:endParaRPr lang="tr-TR" dirty="0"/>
          </a:p>
        </p:txBody>
      </p:sp>
    </p:spTree>
    <p:extLst>
      <p:ext uri="{BB962C8B-B14F-4D97-AF65-F5344CB8AC3E}">
        <p14:creationId xmlns:p14="http://schemas.microsoft.com/office/powerpoint/2010/main" val="39767924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Mimari</a:t>
            </a:r>
          </a:p>
        </p:txBody>
      </p:sp>
      <p:sp>
        <p:nvSpPr>
          <p:cNvPr id="3" name="İçerik Yer Tutucusu 2"/>
          <p:cNvSpPr>
            <a:spLocks noGrp="1"/>
          </p:cNvSpPr>
          <p:nvPr>
            <p:ph idx="1"/>
          </p:nvPr>
        </p:nvSpPr>
        <p:spPr>
          <a:xfrm>
            <a:off x="838200" y="1825625"/>
            <a:ext cx="6113443" cy="4351338"/>
          </a:xfrm>
        </p:spPr>
        <p:txBody>
          <a:bodyPr>
            <a:normAutofit lnSpcReduction="10000"/>
          </a:bodyPr>
          <a:lstStyle/>
          <a:p>
            <a:r>
              <a:rPr lang="tr-TR" dirty="0" smtClean="0"/>
              <a:t>Eski </a:t>
            </a:r>
            <a:r>
              <a:rPr lang="tr-TR" dirty="0"/>
              <a:t>Mısır mimarisi, anıtsal örnekleri olan mezarlar ve tapınak yapılarında </a:t>
            </a:r>
            <a:r>
              <a:rPr lang="tr-TR" dirty="0" smtClean="0"/>
              <a:t>yoğunlaşmıştır. Saray </a:t>
            </a:r>
            <a:r>
              <a:rPr lang="tr-TR" dirty="0"/>
              <a:t>yapıları ise günümüze kadar korunamamıştır</a:t>
            </a:r>
            <a:r>
              <a:rPr lang="tr-TR" dirty="0" smtClean="0"/>
              <a:t>.</a:t>
            </a:r>
          </a:p>
          <a:p>
            <a:r>
              <a:rPr lang="tr-TR" dirty="0"/>
              <a:t>Mezarlar: Mısır kralları MÖ. 3000’lerde kerpiçten yapılmış </a:t>
            </a:r>
            <a:r>
              <a:rPr lang="tr-TR" dirty="0" err="1"/>
              <a:t>mastaba</a:t>
            </a:r>
            <a:r>
              <a:rPr lang="tr-TR" dirty="0"/>
              <a:t> adı </a:t>
            </a:r>
            <a:r>
              <a:rPr lang="tr-TR" dirty="0" smtClean="0"/>
              <a:t>verilen mezarlara </a:t>
            </a:r>
            <a:r>
              <a:rPr lang="tr-TR" dirty="0"/>
              <a:t>gömülmüşlerdir. Bu tip mezarlarda dik bir kuyu içinde, </a:t>
            </a:r>
            <a:r>
              <a:rPr lang="tr-TR" dirty="0" smtClean="0"/>
              <a:t>zemin seviyesinin </a:t>
            </a:r>
            <a:r>
              <a:rPr lang="tr-TR" dirty="0"/>
              <a:t>altında bir mezar odası bulunur. Mezar odasının tam üzerinde </a:t>
            </a:r>
            <a:r>
              <a:rPr lang="tr-TR" dirty="0" smtClean="0"/>
              <a:t>zemin seviyesinde </a:t>
            </a:r>
            <a:r>
              <a:rPr lang="tr-TR" dirty="0"/>
              <a:t>dikdörtgen planlı, kerpiç ya da taştan bir yapı yer alır</a:t>
            </a:r>
            <a:r>
              <a:rPr lang="tr-TR" dirty="0" smtClean="0"/>
              <a:t>.</a:t>
            </a:r>
          </a:p>
        </p:txBody>
      </p:sp>
      <p:pic>
        <p:nvPicPr>
          <p:cNvPr id="4" name="Resim 3"/>
          <p:cNvPicPr>
            <a:picLocks noChangeAspect="1"/>
          </p:cNvPicPr>
          <p:nvPr/>
        </p:nvPicPr>
        <p:blipFill>
          <a:blip r:embed="rId2"/>
          <a:stretch>
            <a:fillRect/>
          </a:stretch>
        </p:blipFill>
        <p:spPr>
          <a:xfrm>
            <a:off x="6951643" y="1825625"/>
            <a:ext cx="4143375" cy="4351338"/>
          </a:xfrm>
          <a:prstGeom prst="rect">
            <a:avLst/>
          </a:prstGeom>
        </p:spPr>
      </p:pic>
    </p:spTree>
    <p:extLst>
      <p:ext uri="{BB962C8B-B14F-4D97-AF65-F5344CB8AC3E}">
        <p14:creationId xmlns:p14="http://schemas.microsoft.com/office/powerpoint/2010/main" val="18953517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Mimari</a:t>
            </a:r>
            <a:endParaRPr lang="tr-TR" dirty="0"/>
          </a:p>
        </p:txBody>
      </p:sp>
      <p:sp>
        <p:nvSpPr>
          <p:cNvPr id="3" name="İçerik Yer Tutucusu 2"/>
          <p:cNvSpPr>
            <a:spLocks noGrp="1"/>
          </p:cNvSpPr>
          <p:nvPr>
            <p:ph idx="1"/>
          </p:nvPr>
        </p:nvSpPr>
        <p:spPr>
          <a:xfrm>
            <a:off x="838200" y="1825625"/>
            <a:ext cx="4527014" cy="4351338"/>
          </a:xfrm>
        </p:spPr>
        <p:txBody>
          <a:bodyPr>
            <a:normAutofit lnSpcReduction="10000"/>
          </a:bodyPr>
          <a:lstStyle/>
          <a:p>
            <a:r>
              <a:rPr lang="tr-TR" dirty="0" smtClean="0"/>
              <a:t>Firavun </a:t>
            </a:r>
            <a:r>
              <a:rPr lang="tr-TR" dirty="0" err="1" smtClean="0"/>
              <a:t>Coser’in</a:t>
            </a:r>
            <a:r>
              <a:rPr lang="tr-TR" dirty="0" smtClean="0"/>
              <a:t> </a:t>
            </a:r>
            <a:r>
              <a:rPr lang="tr-TR" dirty="0"/>
              <a:t>ünlü basamaklı piramidi kral mezarlarının ilk anıtsal örneğidir. </a:t>
            </a:r>
            <a:r>
              <a:rPr lang="tr-TR" dirty="0" smtClean="0"/>
              <a:t>Mimar </a:t>
            </a:r>
            <a:r>
              <a:rPr lang="tr-TR" dirty="0" err="1" smtClean="0"/>
              <a:t>İmhotep</a:t>
            </a:r>
            <a:r>
              <a:rPr lang="tr-TR" dirty="0"/>
              <a:t>, taştan bir </a:t>
            </a:r>
            <a:r>
              <a:rPr lang="tr-TR" dirty="0" err="1"/>
              <a:t>mastabanın</a:t>
            </a:r>
            <a:r>
              <a:rPr lang="tr-TR" dirty="0"/>
              <a:t> üzerine bir diğerini yerleştirerek basamaklı </a:t>
            </a:r>
            <a:r>
              <a:rPr lang="tr-TR" dirty="0" smtClean="0"/>
              <a:t>piramidi inşa </a:t>
            </a:r>
            <a:r>
              <a:rPr lang="tr-TR" dirty="0"/>
              <a:t>etmiştir. </a:t>
            </a:r>
            <a:endParaRPr lang="tr-TR" dirty="0" smtClean="0"/>
          </a:p>
          <a:p>
            <a:r>
              <a:rPr lang="tr-TR" dirty="0"/>
              <a:t>Piramitlerin iki ana türü vardı: Basamaklı piramitler ve Gerçek piramitler. </a:t>
            </a:r>
          </a:p>
        </p:txBody>
      </p:sp>
      <p:sp>
        <p:nvSpPr>
          <p:cNvPr id="4" name="AutoShape 2" descr="Zoser Piramidi - Vikipedi"/>
          <p:cNvSpPr>
            <a:spLocks noChangeAspect="1" noChangeArrowheads="1"/>
          </p:cNvSpPr>
          <p:nvPr/>
        </p:nvSpPr>
        <p:spPr bwMode="auto">
          <a:xfrm>
            <a:off x="7010577" y="253798"/>
            <a:ext cx="226997" cy="22699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pic>
        <p:nvPicPr>
          <p:cNvPr id="1028" name="Picture 4" descr="Djoser Piramidi: Mısır'da inşa edilen ilk piramit - Secret Wor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653" y="-1"/>
            <a:ext cx="6540347" cy="369579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ikerinos Piramidi, Gize - Bilet ve Tur Rezervasyonu | GetYourGuid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1653" y="3695792"/>
            <a:ext cx="6540347" cy="3169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41380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Mimari</a:t>
            </a:r>
            <a:endParaRPr lang="tr-TR" dirty="0"/>
          </a:p>
        </p:txBody>
      </p:sp>
      <p:sp>
        <p:nvSpPr>
          <p:cNvPr id="3" name="İçerik Yer Tutucusu 2"/>
          <p:cNvSpPr>
            <a:spLocks noGrp="1"/>
          </p:cNvSpPr>
          <p:nvPr>
            <p:ph idx="1"/>
          </p:nvPr>
        </p:nvSpPr>
        <p:spPr>
          <a:xfrm>
            <a:off x="838200" y="1825625"/>
            <a:ext cx="5320229" cy="4351338"/>
          </a:xfrm>
        </p:spPr>
        <p:txBody>
          <a:bodyPr>
            <a:normAutofit fontScale="92500" lnSpcReduction="20000"/>
          </a:bodyPr>
          <a:lstStyle/>
          <a:p>
            <a:r>
              <a:rPr lang="tr-TR" dirty="0"/>
              <a:t>Tapınaklar: Eski Krallık Dönemi’nde yapılmış tapınakların en güzel </a:t>
            </a:r>
            <a:r>
              <a:rPr lang="tr-TR" dirty="0" smtClean="0"/>
              <a:t>örnekleri Güneş </a:t>
            </a:r>
            <a:r>
              <a:rPr lang="tr-TR" dirty="0"/>
              <a:t>Tanrısı </a:t>
            </a:r>
            <a:r>
              <a:rPr lang="tr-TR" dirty="0" err="1"/>
              <a:t>Ra</a:t>
            </a:r>
            <a:r>
              <a:rPr lang="tr-TR" dirty="0"/>
              <a:t> için yapılanlardır. Abu </a:t>
            </a:r>
            <a:r>
              <a:rPr lang="tr-TR" dirty="0" err="1"/>
              <a:t>Gurab’da</a:t>
            </a:r>
            <a:r>
              <a:rPr lang="tr-TR" dirty="0"/>
              <a:t> yaptırılan Güneş Tapınağı </a:t>
            </a:r>
            <a:r>
              <a:rPr lang="tr-TR" dirty="0" smtClean="0"/>
              <a:t>en güzel </a:t>
            </a:r>
            <a:r>
              <a:rPr lang="tr-TR" dirty="0"/>
              <a:t>örneklerden biridir. Tapınağın en belirgin özelliği içinde bir sunağın </a:t>
            </a:r>
            <a:r>
              <a:rPr lang="tr-TR" dirty="0" smtClean="0"/>
              <a:t>bulunduğu açık </a:t>
            </a:r>
            <a:r>
              <a:rPr lang="tr-TR" dirty="0"/>
              <a:t>avlu ve Güneş </a:t>
            </a:r>
            <a:r>
              <a:rPr lang="tr-TR" dirty="0" err="1"/>
              <a:t>Tanrısı’nın</a:t>
            </a:r>
            <a:r>
              <a:rPr lang="tr-TR" dirty="0"/>
              <a:t> simgesi olan kalın bir dikili taştır. </a:t>
            </a:r>
            <a:r>
              <a:rPr lang="tr-TR" dirty="0" smtClean="0"/>
              <a:t>Tapınak alanını </a:t>
            </a:r>
            <a:r>
              <a:rPr lang="tr-TR" dirty="0"/>
              <a:t>sınırlayan duvarların dışında pişmiş topraktan bir kayık vardır. Eski </a:t>
            </a:r>
            <a:r>
              <a:rPr lang="tr-TR" dirty="0" smtClean="0"/>
              <a:t>Mısırlılar, Güneş </a:t>
            </a:r>
            <a:r>
              <a:rPr lang="tr-TR" dirty="0"/>
              <a:t>Tanrısı </a:t>
            </a:r>
            <a:r>
              <a:rPr lang="tr-TR" dirty="0" err="1"/>
              <a:t>Ra’nın</a:t>
            </a:r>
            <a:r>
              <a:rPr lang="tr-TR" dirty="0"/>
              <a:t> gece bu kayığa binerek gece yolculuğuna </a:t>
            </a:r>
            <a:r>
              <a:rPr lang="tr-TR" dirty="0" smtClean="0"/>
              <a:t>çıktığına inanıyorlardı</a:t>
            </a:r>
            <a:r>
              <a:rPr lang="tr-TR" dirty="0"/>
              <a:t>.</a:t>
            </a:r>
          </a:p>
        </p:txBody>
      </p:sp>
      <p:pic>
        <p:nvPicPr>
          <p:cNvPr id="4" name="Resim 3"/>
          <p:cNvPicPr>
            <a:picLocks noChangeAspect="1"/>
          </p:cNvPicPr>
          <p:nvPr/>
        </p:nvPicPr>
        <p:blipFill>
          <a:blip r:embed="rId2"/>
          <a:stretch>
            <a:fillRect/>
          </a:stretch>
        </p:blipFill>
        <p:spPr>
          <a:xfrm>
            <a:off x="6502247" y="2025209"/>
            <a:ext cx="4343400" cy="4034068"/>
          </a:xfrm>
          <a:prstGeom prst="rect">
            <a:avLst/>
          </a:prstGeom>
        </p:spPr>
      </p:pic>
    </p:spTree>
    <p:extLst>
      <p:ext uri="{BB962C8B-B14F-4D97-AF65-F5344CB8AC3E}">
        <p14:creationId xmlns:p14="http://schemas.microsoft.com/office/powerpoint/2010/main" val="31060338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Din ve Ölü Gömme Gelenekleri</a:t>
            </a:r>
            <a:endParaRPr lang="tr-TR" dirty="0"/>
          </a:p>
        </p:txBody>
      </p:sp>
      <p:sp>
        <p:nvSpPr>
          <p:cNvPr id="3" name="İçerik Yer Tutucusu 2"/>
          <p:cNvSpPr>
            <a:spLocks noGrp="1"/>
          </p:cNvSpPr>
          <p:nvPr>
            <p:ph idx="1"/>
          </p:nvPr>
        </p:nvSpPr>
        <p:spPr/>
        <p:txBody>
          <a:bodyPr>
            <a:normAutofit/>
          </a:bodyPr>
          <a:lstStyle/>
          <a:p>
            <a:r>
              <a:rPr lang="tr-TR" dirty="0"/>
              <a:t>Sülalelerden önceki dönemde hayvan biçimli tanrılar vardı. Bunlar </a:t>
            </a:r>
            <a:r>
              <a:rPr lang="tr-TR" dirty="0" smtClean="0"/>
              <a:t>totem din </a:t>
            </a:r>
            <a:r>
              <a:rPr lang="tr-TR" dirty="0"/>
              <a:t>inanışından kaynaklanmaktaydı. Totemler zamanla </a:t>
            </a:r>
            <a:r>
              <a:rPr lang="tr-TR" dirty="0" err="1"/>
              <a:t>nomelerin</a:t>
            </a:r>
            <a:r>
              <a:rPr lang="tr-TR" dirty="0"/>
              <a:t> tanrıları </a:t>
            </a:r>
            <a:r>
              <a:rPr lang="tr-TR" dirty="0" smtClean="0"/>
              <a:t>düzeyine yükselmişlerdir</a:t>
            </a:r>
            <a:r>
              <a:rPr lang="tr-TR" dirty="0"/>
              <a:t>. Daha sonra tanrılar insan biçiminde düşünülünce </a:t>
            </a:r>
            <a:r>
              <a:rPr lang="tr-TR" dirty="0" smtClean="0"/>
              <a:t>hayvan totemlerinin </a:t>
            </a:r>
            <a:r>
              <a:rPr lang="tr-TR" dirty="0"/>
              <a:t>bazı uzuvları insan vücuduna eklenmiştir. Böylece hayvan başlı </a:t>
            </a:r>
            <a:r>
              <a:rPr lang="tr-TR" dirty="0" smtClean="0"/>
              <a:t>insan vücutlu </a:t>
            </a:r>
            <a:r>
              <a:rPr lang="tr-TR" dirty="0"/>
              <a:t>tanrı betimlemeleri ortaya çıkmıştır</a:t>
            </a:r>
            <a:r>
              <a:rPr lang="tr-TR" dirty="0" smtClean="0"/>
              <a:t>.</a:t>
            </a:r>
          </a:p>
          <a:p>
            <a:r>
              <a:rPr lang="tr-TR" dirty="0"/>
              <a:t>Gök Tanrıçası </a:t>
            </a:r>
            <a:r>
              <a:rPr lang="tr-TR" dirty="0" err="1"/>
              <a:t>Nut</a:t>
            </a:r>
            <a:r>
              <a:rPr lang="tr-TR" dirty="0"/>
              <a:t>; Yer Tanrısı </a:t>
            </a:r>
            <a:r>
              <a:rPr lang="tr-TR" dirty="0" err="1"/>
              <a:t>Geb</a:t>
            </a:r>
            <a:r>
              <a:rPr lang="tr-TR" dirty="0"/>
              <a:t>; </a:t>
            </a:r>
            <a:r>
              <a:rPr lang="tr-TR" dirty="0" smtClean="0"/>
              <a:t>Hava Tanrısı </a:t>
            </a:r>
            <a:r>
              <a:rPr lang="tr-TR" dirty="0"/>
              <a:t>Şu; Gökyüzü Tanrısı Şahin Başlı </a:t>
            </a:r>
            <a:r>
              <a:rPr lang="tr-TR" dirty="0" err="1"/>
              <a:t>Horus</a:t>
            </a:r>
            <a:r>
              <a:rPr lang="tr-TR" dirty="0"/>
              <a:t>, Güneş tanrıları Şahin ya da </a:t>
            </a:r>
            <a:r>
              <a:rPr lang="tr-TR" dirty="0" smtClean="0"/>
              <a:t>Şahin Başlı </a:t>
            </a:r>
            <a:r>
              <a:rPr lang="tr-TR" dirty="0" err="1"/>
              <a:t>Ra</a:t>
            </a:r>
            <a:r>
              <a:rPr lang="tr-TR" dirty="0"/>
              <a:t>, </a:t>
            </a:r>
            <a:r>
              <a:rPr lang="tr-TR" dirty="0" err="1"/>
              <a:t>Amon</a:t>
            </a:r>
            <a:r>
              <a:rPr lang="tr-TR" dirty="0"/>
              <a:t> ve </a:t>
            </a:r>
            <a:r>
              <a:rPr lang="tr-TR" dirty="0" err="1" smtClean="0"/>
              <a:t>Aton</a:t>
            </a:r>
            <a:r>
              <a:rPr lang="tr-TR" dirty="0"/>
              <a:t>, </a:t>
            </a:r>
            <a:r>
              <a:rPr lang="tr-TR" dirty="0" err="1" smtClean="0"/>
              <a:t>Nekropolis</a:t>
            </a:r>
            <a:r>
              <a:rPr lang="tr-TR" dirty="0" smtClean="0"/>
              <a:t> </a:t>
            </a:r>
            <a:r>
              <a:rPr lang="tr-TR" dirty="0"/>
              <a:t>Tanrısı Çakal Başlı </a:t>
            </a:r>
            <a:r>
              <a:rPr lang="tr-TR" dirty="0" err="1"/>
              <a:t>Anubis</a:t>
            </a:r>
            <a:r>
              <a:rPr lang="tr-TR" dirty="0"/>
              <a:t>; Ölüm ve Öbür Dünya </a:t>
            </a:r>
            <a:r>
              <a:rPr lang="tr-TR" dirty="0" smtClean="0"/>
              <a:t>Tanrısı </a:t>
            </a:r>
            <a:r>
              <a:rPr lang="tr-TR" dirty="0" err="1" smtClean="0"/>
              <a:t>Osiris</a:t>
            </a:r>
            <a:r>
              <a:rPr lang="tr-TR" dirty="0"/>
              <a:t>; </a:t>
            </a:r>
            <a:r>
              <a:rPr lang="tr-TR" dirty="0" err="1"/>
              <a:t>Osiris’in</a:t>
            </a:r>
            <a:r>
              <a:rPr lang="tr-TR" dirty="0"/>
              <a:t> Karısı Koruyucu Tanrıça </a:t>
            </a:r>
            <a:r>
              <a:rPr lang="tr-TR" dirty="0" err="1"/>
              <a:t>İsis</a:t>
            </a:r>
            <a:endParaRPr lang="tr-TR" dirty="0"/>
          </a:p>
        </p:txBody>
      </p:sp>
    </p:spTree>
    <p:extLst>
      <p:ext uri="{BB962C8B-B14F-4D97-AF65-F5344CB8AC3E}">
        <p14:creationId xmlns:p14="http://schemas.microsoft.com/office/powerpoint/2010/main" val="37112282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Ra, the Egyptian Sun God - Symbolism and Significance in Ancient Egyptian  Culture - Anthropology Revi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6062" y="1792574"/>
            <a:ext cx="7844008" cy="4414038"/>
          </a:xfrm>
          <a:prstGeom prst="rect">
            <a:avLst/>
          </a:prstGeom>
          <a:noFill/>
          <a:extLst>
            <a:ext uri="{909E8E84-426E-40DD-AFC4-6F175D3DCCD1}">
              <a14:hiddenFill xmlns:a14="http://schemas.microsoft.com/office/drawing/2010/main">
                <a:solidFill>
                  <a:srgbClr val="FFFFFF"/>
                </a:solidFill>
              </a14:hiddenFill>
            </a:ext>
          </a:extLst>
        </p:spPr>
      </p:pic>
      <p:sp>
        <p:nvSpPr>
          <p:cNvPr id="2" name="Unvan 1"/>
          <p:cNvSpPr>
            <a:spLocks noGrp="1"/>
          </p:cNvSpPr>
          <p:nvPr>
            <p:ph type="title"/>
          </p:nvPr>
        </p:nvSpPr>
        <p:spPr/>
        <p:txBody>
          <a:bodyPr/>
          <a:lstStyle/>
          <a:p>
            <a:r>
              <a:rPr lang="tr-TR" dirty="0" smtClean="0"/>
              <a:t>Tanrı Figürleri</a:t>
            </a:r>
            <a:endParaRPr lang="tr-TR" dirty="0"/>
          </a:p>
        </p:txBody>
      </p:sp>
      <p:pic>
        <p:nvPicPr>
          <p:cNvPr id="2050" name="Picture 2" descr="Anubis - Vikipedi"/>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42587" y="1792574"/>
            <a:ext cx="2030624"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4923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Din ve Ölü Gömme Gelenekleri</a:t>
            </a:r>
            <a:endParaRPr lang="tr-TR" dirty="0"/>
          </a:p>
        </p:txBody>
      </p:sp>
      <p:sp>
        <p:nvSpPr>
          <p:cNvPr id="3" name="İçerik Yer Tutucusu 2"/>
          <p:cNvSpPr>
            <a:spLocks noGrp="1"/>
          </p:cNvSpPr>
          <p:nvPr>
            <p:ph idx="1"/>
          </p:nvPr>
        </p:nvSpPr>
        <p:spPr/>
        <p:txBody>
          <a:bodyPr>
            <a:normAutofit fontScale="92500" lnSpcReduction="10000"/>
          </a:bodyPr>
          <a:lstStyle/>
          <a:p>
            <a:r>
              <a:rPr lang="tr-TR" dirty="0"/>
              <a:t>Mısır’da yaşam süresi kısa olduğu için yirmili </a:t>
            </a:r>
            <a:r>
              <a:rPr lang="tr-TR" dirty="0" smtClean="0"/>
              <a:t>yaşlarına ulaşacak </a:t>
            </a:r>
            <a:r>
              <a:rPr lang="tr-TR" dirty="0"/>
              <a:t>kadar uzun yaşayanlar mezarlarını planlamaya başlarlardı. </a:t>
            </a:r>
            <a:r>
              <a:rPr lang="tr-TR" dirty="0" smtClean="0"/>
              <a:t>Ölen kişinin </a:t>
            </a:r>
            <a:r>
              <a:rPr lang="tr-TR" dirty="0"/>
              <a:t>ölümden sonraki yaşamına karar verilen bir duruşma, tanrılar </a:t>
            </a:r>
            <a:r>
              <a:rPr lang="tr-TR" dirty="0" smtClean="0"/>
              <a:t>katında yapılırdı</a:t>
            </a:r>
            <a:r>
              <a:rPr lang="tr-TR" dirty="0"/>
              <a:t>. Duruşmaya </a:t>
            </a:r>
            <a:r>
              <a:rPr lang="tr-TR" dirty="0" err="1"/>
              <a:t>Osiris</a:t>
            </a:r>
            <a:r>
              <a:rPr lang="tr-TR" dirty="0"/>
              <a:t> başkanlık ederdi. Duruşmada ayrıca ölünün </a:t>
            </a:r>
            <a:r>
              <a:rPr lang="tr-TR" dirty="0" smtClean="0"/>
              <a:t>önünde yalvarmak </a:t>
            </a:r>
            <a:r>
              <a:rPr lang="tr-TR" dirty="0"/>
              <a:t>zorunda olduğu kırk iki yargıç bulunurdu. </a:t>
            </a:r>
            <a:r>
              <a:rPr lang="tr-TR" dirty="0" err="1"/>
              <a:t>Anubis</a:t>
            </a:r>
            <a:r>
              <a:rPr lang="tr-TR" dirty="0"/>
              <a:t> ölümlüler </a:t>
            </a:r>
            <a:r>
              <a:rPr lang="tr-TR" dirty="0" smtClean="0"/>
              <a:t>ülkesinde gerçekleştirilen </a:t>
            </a:r>
            <a:r>
              <a:rPr lang="tr-TR" dirty="0"/>
              <a:t>kalbi teraziye koyma seremonisine de eşlik ederdi. Ölünün kalbini terazinin bir gözüne koyardı. Terazinin diğer tarafına da dürüstlüğü ifade eden </a:t>
            </a:r>
            <a:r>
              <a:rPr lang="tr-TR" dirty="0" smtClean="0"/>
              <a:t>bir tüy </a:t>
            </a:r>
            <a:r>
              <a:rPr lang="tr-TR" dirty="0"/>
              <a:t>konulurdu. Kalp tüyden daha hafif gelirse kişinin iyi bir hayat geçirdiği </a:t>
            </a:r>
            <a:r>
              <a:rPr lang="tr-TR" dirty="0" smtClean="0"/>
              <a:t>kabul edilirdi </a:t>
            </a:r>
            <a:r>
              <a:rPr lang="tr-TR" dirty="0"/>
              <a:t>ve yeni hayatına geçişine izin verilirdi. Kalp tüyden ağır gelirse, </a:t>
            </a:r>
            <a:r>
              <a:rPr lang="tr-TR" dirty="0" smtClean="0"/>
              <a:t>günahkâr ölünün </a:t>
            </a:r>
            <a:r>
              <a:rPr lang="tr-TR" dirty="0"/>
              <a:t>kalbi korkunç bir canavar tarafından yutulurdu. Bu sırada bütün olup </a:t>
            </a:r>
            <a:r>
              <a:rPr lang="tr-TR" dirty="0" smtClean="0"/>
              <a:t>biteni tanrıların </a:t>
            </a:r>
            <a:r>
              <a:rPr lang="tr-TR" dirty="0"/>
              <a:t>kâtibi tanrı </a:t>
            </a:r>
            <a:r>
              <a:rPr lang="tr-TR" dirty="0" err="1"/>
              <a:t>Thoth</a:t>
            </a:r>
            <a:r>
              <a:rPr lang="tr-TR" dirty="0"/>
              <a:t> yazarak not alırdı.</a:t>
            </a:r>
          </a:p>
        </p:txBody>
      </p:sp>
    </p:spTree>
    <p:extLst>
      <p:ext uri="{BB962C8B-B14F-4D97-AF65-F5344CB8AC3E}">
        <p14:creationId xmlns:p14="http://schemas.microsoft.com/office/powerpoint/2010/main" val="37186151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Ölüler Mahkemesi</a:t>
            </a:r>
            <a:endParaRPr lang="tr-TR" dirty="0"/>
          </a:p>
        </p:txBody>
      </p:sp>
      <p:pic>
        <p:nvPicPr>
          <p:cNvPr id="4" name="İçerik Yer Tutucusu 3"/>
          <p:cNvPicPr>
            <a:picLocks noGrp="1" noChangeAspect="1"/>
          </p:cNvPicPr>
          <p:nvPr>
            <p:ph idx="1"/>
          </p:nvPr>
        </p:nvPicPr>
        <p:blipFill>
          <a:blip r:embed="rId2"/>
          <a:stretch>
            <a:fillRect/>
          </a:stretch>
        </p:blipFill>
        <p:spPr>
          <a:xfrm>
            <a:off x="452609" y="1935918"/>
            <a:ext cx="11124066" cy="4365730"/>
          </a:xfrm>
          <a:prstGeom prst="rect">
            <a:avLst/>
          </a:prstGeom>
        </p:spPr>
      </p:pic>
    </p:spTree>
    <p:extLst>
      <p:ext uri="{BB962C8B-B14F-4D97-AF65-F5344CB8AC3E}">
        <p14:creationId xmlns:p14="http://schemas.microsoft.com/office/powerpoint/2010/main" val="6533949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Ölü Gömme</a:t>
            </a:r>
            <a:endParaRPr lang="tr-TR" dirty="0"/>
          </a:p>
        </p:txBody>
      </p:sp>
      <p:sp>
        <p:nvSpPr>
          <p:cNvPr id="3" name="İçerik Yer Tutucusu 2"/>
          <p:cNvSpPr>
            <a:spLocks noGrp="1"/>
          </p:cNvSpPr>
          <p:nvPr>
            <p:ph idx="1"/>
          </p:nvPr>
        </p:nvSpPr>
        <p:spPr/>
        <p:txBody>
          <a:bodyPr>
            <a:normAutofit/>
          </a:bodyPr>
          <a:lstStyle/>
          <a:p>
            <a:r>
              <a:rPr lang="tr-TR" dirty="0"/>
              <a:t>Sülaleler öncesi dönemde ölüler çöl kenarına açılan çukurlara gömülüyor </a:t>
            </a:r>
            <a:r>
              <a:rPr lang="tr-TR" dirty="0" smtClean="0"/>
              <a:t>ve sıcak </a:t>
            </a:r>
            <a:r>
              <a:rPr lang="tr-TR" dirty="0"/>
              <a:t>kum cesedin nemini alarak, kurumasına neden oluyordu. Bunu </a:t>
            </a:r>
            <a:r>
              <a:rPr lang="tr-TR" dirty="0" smtClean="0"/>
              <a:t>tesadüfen gören </a:t>
            </a:r>
            <a:r>
              <a:rPr lang="tr-TR" dirty="0"/>
              <a:t>Mısırlılarda öldükten sonra ruhun bedene tekrar girip öbür dünyada </a:t>
            </a:r>
            <a:r>
              <a:rPr lang="tr-TR" dirty="0" smtClean="0"/>
              <a:t>yaşamaya devam </a:t>
            </a:r>
            <a:r>
              <a:rPr lang="tr-TR" dirty="0"/>
              <a:t>edebilmesi için, bedenin korunması gerektiği inancı gelişti. Bu </a:t>
            </a:r>
            <a:r>
              <a:rPr lang="tr-TR" dirty="0" smtClean="0"/>
              <a:t>nedenle cesetlerin </a:t>
            </a:r>
            <a:r>
              <a:rPr lang="tr-TR" dirty="0"/>
              <a:t>mumyalanması gerekiyordu. Sülalelerin başlangıcından </a:t>
            </a:r>
            <a:r>
              <a:rPr lang="tr-TR" dirty="0" smtClean="0"/>
              <a:t>hemen önce </a:t>
            </a:r>
            <a:r>
              <a:rPr lang="tr-TR" dirty="0"/>
              <a:t>cesetler sandukalara konulmaya başlandı ve kum ile temas kesildi. Bu </a:t>
            </a:r>
            <a:r>
              <a:rPr lang="tr-TR" dirty="0" smtClean="0"/>
              <a:t>nedenle de </a:t>
            </a:r>
            <a:r>
              <a:rPr lang="tr-TR" dirty="0"/>
              <a:t>cesedi korumak için mumyalama tekniği geliştirildi. Mumyalama </a:t>
            </a:r>
            <a:r>
              <a:rPr lang="tr-TR" dirty="0" smtClean="0"/>
              <a:t>işleminin gerçekleştirildiği </a:t>
            </a:r>
            <a:r>
              <a:rPr lang="tr-TR" dirty="0"/>
              <a:t>mekân taşınabilir, ölünün evi yakınına kurulan bir </a:t>
            </a:r>
            <a:r>
              <a:rPr lang="tr-TR" dirty="0" smtClean="0"/>
              <a:t>çadır veya </a:t>
            </a:r>
            <a:r>
              <a:rPr lang="tr-TR" dirty="0"/>
              <a:t>tapınaklarla bağlantısı olan özel bir mumyalama yeriydi.</a:t>
            </a:r>
          </a:p>
        </p:txBody>
      </p:sp>
    </p:spTree>
    <p:extLst>
      <p:ext uri="{BB962C8B-B14F-4D97-AF65-F5344CB8AC3E}">
        <p14:creationId xmlns:p14="http://schemas.microsoft.com/office/powerpoint/2010/main" val="1846821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Mısır’ın Coğrafyası</a:t>
            </a:r>
            <a:endParaRPr lang="tr-TR" dirty="0"/>
          </a:p>
        </p:txBody>
      </p:sp>
      <p:sp>
        <p:nvSpPr>
          <p:cNvPr id="3" name="İçerik Yer Tutucusu 2"/>
          <p:cNvSpPr>
            <a:spLocks noGrp="1"/>
          </p:cNvSpPr>
          <p:nvPr>
            <p:ph idx="1"/>
          </p:nvPr>
        </p:nvSpPr>
        <p:spPr/>
        <p:txBody>
          <a:bodyPr>
            <a:normAutofit/>
          </a:bodyPr>
          <a:lstStyle/>
          <a:p>
            <a:r>
              <a:rPr lang="tr-TR" dirty="0" smtClean="0"/>
              <a:t>Ekvatoral yağışlar sonucu Nil Nehri Mayıs ayında yükselmeye başlardı ve Temmuz ayından Ekim ayına kadar vadi üzerinden akardı. Kasımın başında sular çekilmeye başlar, nehir yavaş yavaş yatağına gerilerdi. </a:t>
            </a:r>
          </a:p>
          <a:p>
            <a:r>
              <a:rPr lang="tr-TR" dirty="0" smtClean="0"/>
              <a:t>Nehrin getirdiği miller, nehir yatağının iki yanına birikir ve Mısır’ın en verimli tarım topraklarını oluştururdu. Toprağın yeniden ortaya çıktığı bu dönemde ekim faaliyetleri yapılabilirdi. Bu topraktan normal yağmurla beslenmiş toprağa göre üç dört katı fazla ürün alınabilmiştir. </a:t>
            </a:r>
          </a:p>
          <a:p>
            <a:r>
              <a:rPr lang="tr-TR" dirty="0" smtClean="0"/>
              <a:t>Herodotos, “Mısır Nil’in bir armağanıdır.” diyerek bu nehrin Mısır için taşıdığı hayati önemi vurgulamıştır.</a:t>
            </a:r>
            <a:endParaRPr lang="tr-TR" dirty="0"/>
          </a:p>
        </p:txBody>
      </p:sp>
    </p:spTree>
    <p:extLst>
      <p:ext uri="{BB962C8B-B14F-4D97-AF65-F5344CB8AC3E}">
        <p14:creationId xmlns:p14="http://schemas.microsoft.com/office/powerpoint/2010/main" val="5548372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Ölü Gömme</a:t>
            </a:r>
            <a:endParaRPr lang="tr-TR" dirty="0"/>
          </a:p>
        </p:txBody>
      </p:sp>
      <p:sp>
        <p:nvSpPr>
          <p:cNvPr id="3" name="İçerik Yer Tutucusu 2"/>
          <p:cNvSpPr>
            <a:spLocks noGrp="1"/>
          </p:cNvSpPr>
          <p:nvPr>
            <p:ph idx="1"/>
          </p:nvPr>
        </p:nvSpPr>
        <p:spPr/>
        <p:txBody>
          <a:bodyPr>
            <a:normAutofit fontScale="92500" lnSpcReduction="10000"/>
          </a:bodyPr>
          <a:lstStyle/>
          <a:p>
            <a:r>
              <a:rPr lang="tr-TR" dirty="0" smtClean="0"/>
              <a:t>Burun deliğinden </a:t>
            </a:r>
            <a:r>
              <a:rPr lang="tr-TR" dirty="0"/>
              <a:t>çengele benzeyen bir alet yardımıyla beyin, karnın sol alt </a:t>
            </a:r>
            <a:r>
              <a:rPr lang="tr-TR" dirty="0" smtClean="0"/>
              <a:t>kısmında küçük </a:t>
            </a:r>
            <a:r>
              <a:rPr lang="tr-TR" dirty="0"/>
              <a:t>bir yarık açılarak mide, karaciğer, akciğer ve bağırsaklar çıkarılıyordu </a:t>
            </a:r>
            <a:r>
              <a:rPr lang="tr-TR" dirty="0" smtClean="0"/>
              <a:t>Kalp vücut </a:t>
            </a:r>
            <a:r>
              <a:rPr lang="tr-TR" dirty="0"/>
              <a:t>içinde bırakılıyordu. Beyin dışındaki iç organlar natron ile </a:t>
            </a:r>
            <a:r>
              <a:rPr lang="tr-TR" dirty="0" smtClean="0"/>
              <a:t>kurutulduktan sonra </a:t>
            </a:r>
            <a:r>
              <a:rPr lang="tr-TR" dirty="0" err="1"/>
              <a:t>kanopik</a:t>
            </a:r>
            <a:r>
              <a:rPr lang="tr-TR" dirty="0"/>
              <a:t> adı verilen 4 adet vazo içine konulurdu. Bu vazolar </a:t>
            </a:r>
            <a:r>
              <a:rPr lang="tr-TR" dirty="0" err="1"/>
              <a:t>Osiris</a:t>
            </a:r>
            <a:r>
              <a:rPr lang="tr-TR" dirty="0"/>
              <a:t> ve </a:t>
            </a:r>
            <a:r>
              <a:rPr lang="tr-TR" dirty="0" err="1" smtClean="0"/>
              <a:t>İsis’in</a:t>
            </a:r>
            <a:r>
              <a:rPr lang="tr-TR" dirty="0" smtClean="0"/>
              <a:t> oğlu </a:t>
            </a:r>
            <a:r>
              <a:rPr lang="tr-TR" dirty="0"/>
              <a:t>olan </a:t>
            </a:r>
            <a:r>
              <a:rPr lang="tr-TR" dirty="0" err="1"/>
              <a:t>Horus’un</a:t>
            </a:r>
            <a:r>
              <a:rPr lang="tr-TR" dirty="0"/>
              <a:t> 4 oğlunun başını temsil eden figürler şeklindeydi</a:t>
            </a:r>
            <a:r>
              <a:rPr lang="tr-TR" dirty="0" smtClean="0"/>
              <a:t>.</a:t>
            </a:r>
          </a:p>
          <a:p>
            <a:r>
              <a:rPr lang="tr-TR" dirty="0"/>
              <a:t>Boşalan yerler hurma şarabı ile yıkanıyordu. Bir çeşit tuz olan natron </a:t>
            </a:r>
            <a:r>
              <a:rPr lang="tr-TR" dirty="0" smtClean="0"/>
              <a:t>vücut içine </a:t>
            </a:r>
            <a:r>
              <a:rPr lang="tr-TR" dirty="0"/>
              <a:t>ve dışına konularak 40 gün bekletiliyor ve vücudun nemi alınıyordu. </a:t>
            </a:r>
            <a:r>
              <a:rPr lang="tr-TR" dirty="0" smtClean="0"/>
              <a:t>Vücut bu </a:t>
            </a:r>
            <a:r>
              <a:rPr lang="tr-TR" dirty="0"/>
              <a:t>işlemlerle kurutulduktan sonra, yağlanır, erimiş reçine sürülür ve keten </a:t>
            </a:r>
            <a:r>
              <a:rPr lang="tr-TR" dirty="0" smtClean="0"/>
              <a:t>bezlerle sarılırdı</a:t>
            </a:r>
            <a:r>
              <a:rPr lang="tr-TR" dirty="0"/>
              <a:t>. Sargılar arasına muska ve takılar konulurdu. Hazırlanan </a:t>
            </a:r>
            <a:r>
              <a:rPr lang="tr-TR" dirty="0" smtClean="0"/>
              <a:t>mumya ahşap </a:t>
            </a:r>
            <a:r>
              <a:rPr lang="tr-TR" dirty="0"/>
              <a:t>bir tabuta, ancak ölen kralsa biri altından diğer ikisi ahşaptan 3 tabut </a:t>
            </a:r>
            <a:r>
              <a:rPr lang="tr-TR" dirty="0" smtClean="0"/>
              <a:t>içine konurdu </a:t>
            </a:r>
            <a:r>
              <a:rPr lang="tr-TR" dirty="0"/>
              <a:t>ve bu tabutların hepsi son kez taş bir </a:t>
            </a:r>
            <a:r>
              <a:rPr lang="tr-TR" dirty="0" err="1"/>
              <a:t>lahitin</a:t>
            </a:r>
            <a:r>
              <a:rPr lang="tr-TR" dirty="0"/>
              <a:t> içine yerleştirilirdi. </a:t>
            </a:r>
            <a:r>
              <a:rPr lang="tr-TR" dirty="0" smtClean="0"/>
              <a:t>Mumyalama </a:t>
            </a:r>
            <a:r>
              <a:rPr lang="tr-TR" dirty="0"/>
              <a:t>işlemi toplam 70 gün sürerdi.</a:t>
            </a:r>
          </a:p>
        </p:txBody>
      </p:sp>
    </p:spTree>
    <p:extLst>
      <p:ext uri="{BB962C8B-B14F-4D97-AF65-F5344CB8AC3E}">
        <p14:creationId xmlns:p14="http://schemas.microsoft.com/office/powerpoint/2010/main" val="17065837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Özet – Coğrafi Yapı</a:t>
            </a:r>
            <a:endParaRPr lang="tr-TR" dirty="0"/>
          </a:p>
        </p:txBody>
      </p:sp>
      <p:sp>
        <p:nvSpPr>
          <p:cNvPr id="3" name="İçerik Yer Tutucusu 2"/>
          <p:cNvSpPr>
            <a:spLocks noGrp="1"/>
          </p:cNvSpPr>
          <p:nvPr>
            <p:ph idx="1"/>
          </p:nvPr>
        </p:nvSpPr>
        <p:spPr>
          <a:xfrm>
            <a:off x="838200" y="1825624"/>
            <a:ext cx="10515600" cy="5032375"/>
          </a:xfrm>
        </p:spPr>
        <p:txBody>
          <a:bodyPr/>
          <a:lstStyle/>
          <a:p>
            <a:r>
              <a:rPr lang="tr-TR" dirty="0"/>
              <a:t>Eski Mısır kültürü Nil Vadisi’nde gelişmiştir</a:t>
            </a:r>
            <a:r>
              <a:rPr lang="tr-TR" dirty="0" smtClean="0"/>
              <a:t>.</a:t>
            </a:r>
          </a:p>
          <a:p>
            <a:r>
              <a:rPr lang="tr-TR" dirty="0"/>
              <a:t>Mısır, </a:t>
            </a:r>
            <a:r>
              <a:rPr lang="tr-TR" dirty="0" smtClean="0"/>
              <a:t>kuzeydeki Aşağı </a:t>
            </a:r>
            <a:r>
              <a:rPr lang="tr-TR" dirty="0"/>
              <a:t>Mısır (Nil Deltası) ve güneyde vadi </a:t>
            </a:r>
            <a:r>
              <a:rPr lang="tr-TR" dirty="0" smtClean="0"/>
              <a:t>boyunca uzanan </a:t>
            </a:r>
            <a:r>
              <a:rPr lang="tr-TR" dirty="0"/>
              <a:t>Yukarı Mısır olmak üzere iki </a:t>
            </a:r>
            <a:r>
              <a:rPr lang="tr-TR" dirty="0" smtClean="0"/>
              <a:t>ayrı bölümden </a:t>
            </a:r>
            <a:r>
              <a:rPr lang="tr-TR" dirty="0"/>
              <a:t>oluşur. Batı ve doğuda çöllerle, </a:t>
            </a:r>
            <a:r>
              <a:rPr lang="tr-TR" dirty="0" smtClean="0"/>
              <a:t>doğuda kıyıya </a:t>
            </a:r>
            <a:r>
              <a:rPr lang="tr-TR" dirty="0"/>
              <a:t>paralel uzanan sıradağlarla, </a:t>
            </a:r>
            <a:r>
              <a:rPr lang="tr-TR" dirty="0" smtClean="0"/>
              <a:t>güneyi çağlayanlarla </a:t>
            </a:r>
            <a:r>
              <a:rPr lang="tr-TR" dirty="0"/>
              <a:t>kuşatılmıştır</a:t>
            </a:r>
            <a:r>
              <a:rPr lang="tr-TR" dirty="0" smtClean="0"/>
              <a:t>. Bölgedeki kayalıklar geçişi zorlaştırmaktadır. Bu izolasyon sağlar.</a:t>
            </a:r>
          </a:p>
          <a:p>
            <a:r>
              <a:rPr lang="tr-TR" dirty="0"/>
              <a:t>İklim hemen hemen yağışsız </a:t>
            </a:r>
            <a:r>
              <a:rPr lang="tr-TR" dirty="0" smtClean="0"/>
              <a:t>olduğu için</a:t>
            </a:r>
            <a:r>
              <a:rPr lang="tr-TR" dirty="0"/>
              <a:t>, toprağın verimliliği, tümüyle Nil </a:t>
            </a:r>
            <a:r>
              <a:rPr lang="tr-TR" dirty="0" smtClean="0"/>
              <a:t>Nehri’nin taşkınlarına bağlıydı.</a:t>
            </a:r>
          </a:p>
          <a:p>
            <a:endParaRPr lang="tr-TR" dirty="0"/>
          </a:p>
        </p:txBody>
      </p:sp>
    </p:spTree>
    <p:extLst>
      <p:ext uri="{BB962C8B-B14F-4D97-AF65-F5344CB8AC3E}">
        <p14:creationId xmlns:p14="http://schemas.microsoft.com/office/powerpoint/2010/main" val="14256914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Özet – Devlet Yapısı</a:t>
            </a:r>
            <a:endParaRPr lang="tr-TR" dirty="0"/>
          </a:p>
        </p:txBody>
      </p:sp>
      <p:sp>
        <p:nvSpPr>
          <p:cNvPr id="3" name="İçerik Yer Tutucusu 2"/>
          <p:cNvSpPr>
            <a:spLocks noGrp="1"/>
          </p:cNvSpPr>
          <p:nvPr>
            <p:ph idx="1"/>
          </p:nvPr>
        </p:nvSpPr>
        <p:spPr>
          <a:xfrm>
            <a:off x="838200" y="1825624"/>
            <a:ext cx="10515600" cy="5032375"/>
          </a:xfrm>
        </p:spPr>
        <p:txBody>
          <a:bodyPr>
            <a:normAutofit/>
          </a:bodyPr>
          <a:lstStyle/>
          <a:p>
            <a:r>
              <a:rPr lang="tr-TR" dirty="0"/>
              <a:t>Eski Mısır mutlak bir </a:t>
            </a:r>
            <a:r>
              <a:rPr lang="tr-TR" dirty="0" smtClean="0"/>
              <a:t>krallıktı. Devletin </a:t>
            </a:r>
            <a:r>
              <a:rPr lang="tr-TR" dirty="0"/>
              <a:t>başında kral-firavun bulunur. </a:t>
            </a:r>
            <a:r>
              <a:rPr lang="tr-TR" dirty="0" smtClean="0"/>
              <a:t>Krallık genellikle </a:t>
            </a:r>
            <a:r>
              <a:rPr lang="tr-TR" dirty="0"/>
              <a:t>babadan oğula ya da kardeşten </a:t>
            </a:r>
            <a:r>
              <a:rPr lang="tr-TR" dirty="0" smtClean="0"/>
              <a:t>kardeşe geçerdi</a:t>
            </a:r>
            <a:r>
              <a:rPr lang="tr-TR" dirty="0"/>
              <a:t>.</a:t>
            </a:r>
          </a:p>
          <a:p>
            <a:r>
              <a:rPr lang="tr-TR" dirty="0"/>
              <a:t>Firavundan sonra en önemli kişi, </a:t>
            </a:r>
            <a:r>
              <a:rPr lang="tr-TR" dirty="0" smtClean="0"/>
              <a:t>firavunun yardımcısı </a:t>
            </a:r>
            <a:r>
              <a:rPr lang="tr-TR" dirty="0"/>
              <a:t>olan vezirdi. Vezir kral adına </a:t>
            </a:r>
            <a:r>
              <a:rPr lang="tr-TR" dirty="0" smtClean="0"/>
              <a:t>ülkeyi yönetirdi.</a:t>
            </a:r>
          </a:p>
          <a:p>
            <a:r>
              <a:rPr lang="tr-TR" dirty="0"/>
              <a:t>Her eyaletin başında firavun tarafından </a:t>
            </a:r>
            <a:r>
              <a:rPr lang="tr-TR" dirty="0" smtClean="0"/>
              <a:t>tayin edilmiş </a:t>
            </a:r>
            <a:r>
              <a:rPr lang="tr-TR" dirty="0"/>
              <a:t>bir vali bulunurdu. Bir başka sınıf </a:t>
            </a:r>
            <a:r>
              <a:rPr lang="tr-TR" dirty="0" smtClean="0"/>
              <a:t>olan rahipler </a:t>
            </a:r>
            <a:r>
              <a:rPr lang="tr-TR" dirty="0"/>
              <a:t>din gücünü ellerinde bulunduruyorlardı.</a:t>
            </a:r>
          </a:p>
          <a:p>
            <a:r>
              <a:rPr lang="tr-TR" dirty="0"/>
              <a:t>Memurlar ve rahiplerin altında çok </a:t>
            </a:r>
            <a:r>
              <a:rPr lang="tr-TR" dirty="0" smtClean="0"/>
              <a:t>geniş bir </a:t>
            </a:r>
            <a:r>
              <a:rPr lang="tr-TR" dirty="0"/>
              <a:t>çiftçi tabakası vardı. Bunlardan </a:t>
            </a:r>
            <a:r>
              <a:rPr lang="tr-TR" dirty="0" smtClean="0"/>
              <a:t>başka zanaatkârlar </a:t>
            </a:r>
            <a:r>
              <a:rPr lang="tr-TR" dirty="0"/>
              <a:t>ve MÖ. 2. binyıldan itibaren </a:t>
            </a:r>
            <a:r>
              <a:rPr lang="tr-TR" dirty="0" smtClean="0"/>
              <a:t>köleler de </a:t>
            </a:r>
            <a:r>
              <a:rPr lang="tr-TR" dirty="0"/>
              <a:t>bulunmaktaydı.</a:t>
            </a:r>
          </a:p>
        </p:txBody>
      </p:sp>
    </p:spTree>
    <p:extLst>
      <p:ext uri="{BB962C8B-B14F-4D97-AF65-F5344CB8AC3E}">
        <p14:creationId xmlns:p14="http://schemas.microsoft.com/office/powerpoint/2010/main" val="27590687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Özet – Bilim</a:t>
            </a:r>
            <a:endParaRPr lang="tr-TR" dirty="0"/>
          </a:p>
        </p:txBody>
      </p:sp>
      <p:sp>
        <p:nvSpPr>
          <p:cNvPr id="3" name="İçerik Yer Tutucusu 2"/>
          <p:cNvSpPr>
            <a:spLocks noGrp="1"/>
          </p:cNvSpPr>
          <p:nvPr>
            <p:ph idx="1"/>
          </p:nvPr>
        </p:nvSpPr>
        <p:spPr>
          <a:xfrm>
            <a:off x="838200" y="1825624"/>
            <a:ext cx="10515600" cy="5032375"/>
          </a:xfrm>
        </p:spPr>
        <p:txBody>
          <a:bodyPr>
            <a:normAutofit lnSpcReduction="10000"/>
          </a:bodyPr>
          <a:lstStyle/>
          <a:p>
            <a:r>
              <a:rPr lang="tr-TR" dirty="0"/>
              <a:t>Mısırlılar geometri konusunda ileri </a:t>
            </a:r>
            <a:r>
              <a:rPr lang="tr-TR" dirty="0" smtClean="0"/>
              <a:t>düzeyde bilgiliydiler</a:t>
            </a:r>
            <a:r>
              <a:rPr lang="tr-TR" dirty="0"/>
              <a:t>. Mısır geometrisi bazı </a:t>
            </a:r>
            <a:r>
              <a:rPr lang="tr-TR" dirty="0" smtClean="0"/>
              <a:t>problemlerin çözümleriyle </a:t>
            </a:r>
            <a:r>
              <a:rPr lang="tr-TR" dirty="0"/>
              <a:t>alan ve hacim ölçüsü </a:t>
            </a:r>
            <a:r>
              <a:rPr lang="tr-TR" dirty="0" smtClean="0"/>
              <a:t>şeklinde karşımıza </a:t>
            </a:r>
            <a:r>
              <a:rPr lang="tr-TR" dirty="0"/>
              <a:t>çıkmaktadır.</a:t>
            </a:r>
          </a:p>
          <a:p>
            <a:r>
              <a:rPr lang="tr-TR" dirty="0"/>
              <a:t>Eski Mısır’da yaşayan insanlar tıp konusunda </a:t>
            </a:r>
            <a:r>
              <a:rPr lang="tr-TR" dirty="0" smtClean="0"/>
              <a:t>da bazı </a:t>
            </a:r>
            <a:r>
              <a:rPr lang="tr-TR" dirty="0"/>
              <a:t>bilgilere sahiptiler. Parazit hastalıkları, </a:t>
            </a:r>
            <a:r>
              <a:rPr lang="tr-TR" dirty="0" smtClean="0"/>
              <a:t>verem, diş </a:t>
            </a:r>
            <a:r>
              <a:rPr lang="tr-TR" dirty="0"/>
              <a:t>eti iltihabı yaygın görülen </a:t>
            </a:r>
            <a:r>
              <a:rPr lang="tr-TR" dirty="0" smtClean="0"/>
              <a:t>rahatsızlıklardı. Mısırlı </a:t>
            </a:r>
            <a:r>
              <a:rPr lang="tr-TR" dirty="0"/>
              <a:t>doktorların kırıkları ve açık </a:t>
            </a:r>
            <a:r>
              <a:rPr lang="tr-TR" dirty="0" smtClean="0"/>
              <a:t>yaraları iyileştirebildikleri </a:t>
            </a:r>
            <a:r>
              <a:rPr lang="tr-TR" dirty="0"/>
              <a:t>saptanmıştır</a:t>
            </a:r>
            <a:r>
              <a:rPr lang="tr-TR" dirty="0" smtClean="0"/>
              <a:t>.</a:t>
            </a:r>
          </a:p>
          <a:p>
            <a:r>
              <a:rPr lang="tr-TR" dirty="0"/>
              <a:t>Mısırlıların MÖ. 3000’lerde geliştirdikleri </a:t>
            </a:r>
            <a:r>
              <a:rPr lang="tr-TR" dirty="0" smtClean="0"/>
              <a:t>takvim </a:t>
            </a:r>
            <a:r>
              <a:rPr lang="tr-TR" dirty="0"/>
              <a:t>Dünya Kültür Tarihi açısından </a:t>
            </a:r>
            <a:r>
              <a:rPr lang="tr-TR" dirty="0" smtClean="0"/>
              <a:t>önemlidir. Nil </a:t>
            </a:r>
            <a:r>
              <a:rPr lang="tr-TR" dirty="0"/>
              <a:t>Nehri’nin periyodik taşkınlarına </a:t>
            </a:r>
            <a:r>
              <a:rPr lang="tr-TR" dirty="0" smtClean="0"/>
              <a:t>dayanan takvim daha </a:t>
            </a:r>
            <a:r>
              <a:rPr lang="tr-TR" dirty="0"/>
              <a:t>sonra önce Julius </a:t>
            </a:r>
            <a:r>
              <a:rPr lang="tr-TR" dirty="0" err="1"/>
              <a:t>Caesar</a:t>
            </a:r>
            <a:r>
              <a:rPr lang="tr-TR" dirty="0"/>
              <a:t>, </a:t>
            </a:r>
            <a:r>
              <a:rPr lang="tr-TR" dirty="0" smtClean="0"/>
              <a:t>sonra da Papa </a:t>
            </a:r>
            <a:r>
              <a:rPr lang="tr-TR" dirty="0"/>
              <a:t>XIII. </a:t>
            </a:r>
            <a:r>
              <a:rPr lang="tr-TR" dirty="0" err="1"/>
              <a:t>Gregor</a:t>
            </a:r>
            <a:r>
              <a:rPr lang="tr-TR" dirty="0"/>
              <a:t> tarafından </a:t>
            </a:r>
            <a:r>
              <a:rPr lang="tr-TR" dirty="0" smtClean="0"/>
              <a:t>yapılan düzeltme </a:t>
            </a:r>
            <a:r>
              <a:rPr lang="tr-TR" dirty="0"/>
              <a:t>sonucunda, bugün hâlâ </a:t>
            </a:r>
            <a:r>
              <a:rPr lang="tr-TR" dirty="0" smtClean="0"/>
              <a:t>kullandığımız Gregoryen </a:t>
            </a:r>
            <a:r>
              <a:rPr lang="tr-TR" dirty="0"/>
              <a:t>takvimi ortaya çıkmıştır. Mısırlılar </a:t>
            </a:r>
            <a:r>
              <a:rPr lang="tr-TR" dirty="0" smtClean="0"/>
              <a:t>basit güneş </a:t>
            </a:r>
            <a:r>
              <a:rPr lang="tr-TR" dirty="0"/>
              <a:t>saatleri de yapmış ve kullanmışlardır</a:t>
            </a:r>
            <a:r>
              <a:rPr lang="tr-TR" dirty="0" smtClean="0"/>
              <a:t>.</a:t>
            </a:r>
            <a:endParaRPr lang="tr-TR" dirty="0"/>
          </a:p>
        </p:txBody>
      </p:sp>
    </p:spTree>
    <p:extLst>
      <p:ext uri="{BB962C8B-B14F-4D97-AF65-F5344CB8AC3E}">
        <p14:creationId xmlns:p14="http://schemas.microsoft.com/office/powerpoint/2010/main" val="24425748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Özet – Yazı</a:t>
            </a:r>
            <a:endParaRPr lang="tr-TR" dirty="0"/>
          </a:p>
        </p:txBody>
      </p:sp>
      <p:sp>
        <p:nvSpPr>
          <p:cNvPr id="3" name="İçerik Yer Tutucusu 2"/>
          <p:cNvSpPr>
            <a:spLocks noGrp="1"/>
          </p:cNvSpPr>
          <p:nvPr>
            <p:ph idx="1"/>
          </p:nvPr>
        </p:nvSpPr>
        <p:spPr>
          <a:xfrm>
            <a:off x="838200" y="1825624"/>
            <a:ext cx="10515600" cy="5032375"/>
          </a:xfrm>
        </p:spPr>
        <p:txBody>
          <a:bodyPr>
            <a:normAutofit/>
          </a:bodyPr>
          <a:lstStyle/>
          <a:p>
            <a:r>
              <a:rPr lang="tr-TR" dirty="0"/>
              <a:t>MÖ. 3000 yılı civarında ortaya çıkmıştır. </a:t>
            </a:r>
            <a:r>
              <a:rPr lang="tr-TR" dirty="0" smtClean="0"/>
              <a:t>Bu yazı </a:t>
            </a:r>
            <a:r>
              <a:rPr lang="tr-TR" dirty="0"/>
              <a:t>hiyeroglif yazıydı. Zamanla hiyeroglif </a:t>
            </a:r>
            <a:r>
              <a:rPr lang="tr-TR" dirty="0" smtClean="0"/>
              <a:t>işaretlerin kısaltılmasıyla </a:t>
            </a:r>
            <a:r>
              <a:rPr lang="tr-TR" dirty="0" err="1"/>
              <a:t>hiyeratik</a:t>
            </a:r>
            <a:r>
              <a:rPr lang="tr-TR" dirty="0"/>
              <a:t> yazı (Kutsal Yazı) </a:t>
            </a:r>
            <a:r>
              <a:rPr lang="tr-TR" dirty="0" smtClean="0"/>
              <a:t>ve </a:t>
            </a:r>
            <a:r>
              <a:rPr lang="tr-TR" dirty="0" err="1" smtClean="0"/>
              <a:t>demotik</a:t>
            </a:r>
            <a:r>
              <a:rPr lang="tr-TR" dirty="0" smtClean="0"/>
              <a:t> </a:t>
            </a:r>
            <a:r>
              <a:rPr lang="tr-TR" dirty="0"/>
              <a:t>yazı denilen yazılar kullanılmıştır.</a:t>
            </a:r>
          </a:p>
        </p:txBody>
      </p:sp>
    </p:spTree>
    <p:extLst>
      <p:ext uri="{BB962C8B-B14F-4D97-AF65-F5344CB8AC3E}">
        <p14:creationId xmlns:p14="http://schemas.microsoft.com/office/powerpoint/2010/main" val="22855520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Özet – Din ve Ölü Gömme</a:t>
            </a:r>
            <a:endParaRPr lang="tr-TR" dirty="0"/>
          </a:p>
        </p:txBody>
      </p:sp>
      <p:sp>
        <p:nvSpPr>
          <p:cNvPr id="3" name="İçerik Yer Tutucusu 2"/>
          <p:cNvSpPr>
            <a:spLocks noGrp="1"/>
          </p:cNvSpPr>
          <p:nvPr>
            <p:ph idx="1"/>
          </p:nvPr>
        </p:nvSpPr>
        <p:spPr>
          <a:xfrm>
            <a:off x="838200" y="1825624"/>
            <a:ext cx="10515600" cy="5032375"/>
          </a:xfrm>
        </p:spPr>
        <p:txBody>
          <a:bodyPr>
            <a:normAutofit/>
          </a:bodyPr>
          <a:lstStyle/>
          <a:p>
            <a:r>
              <a:rPr lang="tr-TR" dirty="0"/>
              <a:t>Sülalelerden önceki </a:t>
            </a:r>
            <a:r>
              <a:rPr lang="tr-TR" dirty="0" smtClean="0"/>
              <a:t>dönemde hayvan </a:t>
            </a:r>
            <a:r>
              <a:rPr lang="tr-TR" dirty="0"/>
              <a:t>biçimli tanrılar vardı. Bunlar </a:t>
            </a:r>
            <a:r>
              <a:rPr lang="tr-TR" dirty="0" smtClean="0"/>
              <a:t>totem din </a:t>
            </a:r>
            <a:r>
              <a:rPr lang="tr-TR" dirty="0"/>
              <a:t>inanışından kaynaklanmaktaydı. </a:t>
            </a:r>
            <a:r>
              <a:rPr lang="tr-TR" dirty="0" smtClean="0"/>
              <a:t>Totemler zamanla </a:t>
            </a:r>
            <a:r>
              <a:rPr lang="tr-TR" dirty="0" err="1"/>
              <a:t>nomelerin</a:t>
            </a:r>
            <a:r>
              <a:rPr lang="tr-TR" dirty="0"/>
              <a:t> tanrıları düzeyine </a:t>
            </a:r>
            <a:r>
              <a:rPr lang="tr-TR" dirty="0" smtClean="0"/>
              <a:t>yükselmişlerdir. Daha </a:t>
            </a:r>
            <a:r>
              <a:rPr lang="tr-TR" dirty="0"/>
              <a:t>sonra tanrılar insan biçiminde </a:t>
            </a:r>
            <a:r>
              <a:rPr lang="tr-TR" dirty="0" smtClean="0"/>
              <a:t>düşünülünce hayvan </a:t>
            </a:r>
            <a:r>
              <a:rPr lang="tr-TR" dirty="0"/>
              <a:t>totemlerinin bazı uzuvları </a:t>
            </a:r>
            <a:r>
              <a:rPr lang="tr-TR" dirty="0" smtClean="0"/>
              <a:t>insan vücuduna </a:t>
            </a:r>
            <a:r>
              <a:rPr lang="tr-TR" dirty="0"/>
              <a:t>eklenmiştir. Böylece hayvan başlı </a:t>
            </a:r>
            <a:r>
              <a:rPr lang="tr-TR" dirty="0" smtClean="0"/>
              <a:t>insan vücutlu </a:t>
            </a:r>
            <a:r>
              <a:rPr lang="tr-TR" dirty="0"/>
              <a:t>tanrı betimlemeleri ortaya çıkmıştır</a:t>
            </a:r>
            <a:r>
              <a:rPr lang="tr-TR" dirty="0" smtClean="0"/>
              <a:t>.</a:t>
            </a:r>
          </a:p>
          <a:p>
            <a:r>
              <a:rPr lang="tr-TR" dirty="0"/>
              <a:t>Mısırlılar daha hayattayken mezarlarını </a:t>
            </a:r>
            <a:r>
              <a:rPr lang="tr-TR" dirty="0" smtClean="0"/>
              <a:t>planlamaya başlarlardı</a:t>
            </a:r>
            <a:r>
              <a:rPr lang="tr-TR" dirty="0"/>
              <a:t>. İnsanlar öldükten </a:t>
            </a:r>
            <a:r>
              <a:rPr lang="tr-TR" dirty="0" smtClean="0"/>
              <a:t>sonra, tanrılar </a:t>
            </a:r>
            <a:r>
              <a:rPr lang="tr-TR" dirty="0"/>
              <a:t>katında ölen kişinin ölümden </a:t>
            </a:r>
            <a:r>
              <a:rPr lang="tr-TR" dirty="0" smtClean="0"/>
              <a:t>sonraki yaşamına </a:t>
            </a:r>
            <a:r>
              <a:rPr lang="tr-TR" dirty="0"/>
              <a:t>karar verilen bir duruşma </a:t>
            </a:r>
            <a:r>
              <a:rPr lang="tr-TR" dirty="0" smtClean="0"/>
              <a:t>yapılırdı. Duruşmaya </a:t>
            </a:r>
            <a:r>
              <a:rPr lang="tr-TR" dirty="0" err="1"/>
              <a:t>Osiris</a:t>
            </a:r>
            <a:r>
              <a:rPr lang="tr-TR" dirty="0"/>
              <a:t> başkanlık ederdi. Ölü </a:t>
            </a:r>
            <a:r>
              <a:rPr lang="tr-TR" dirty="0" smtClean="0"/>
              <a:t>gömülmeden önce </a:t>
            </a:r>
            <a:r>
              <a:rPr lang="tr-TR" dirty="0"/>
              <a:t>mumyalanır ve cesedin </a:t>
            </a:r>
            <a:r>
              <a:rPr lang="tr-TR" dirty="0" smtClean="0"/>
              <a:t>bozulmaması sağlanırdı</a:t>
            </a:r>
            <a:r>
              <a:rPr lang="tr-TR" dirty="0"/>
              <a:t>. Tarih boyunca en iyi </a:t>
            </a:r>
            <a:r>
              <a:rPr lang="tr-TR" dirty="0" smtClean="0"/>
              <a:t>mumyaları Mısırlılar </a:t>
            </a:r>
            <a:r>
              <a:rPr lang="tr-TR" dirty="0"/>
              <a:t>yapmışlardır.</a:t>
            </a:r>
          </a:p>
        </p:txBody>
      </p:sp>
    </p:spTree>
    <p:extLst>
      <p:ext uri="{BB962C8B-B14F-4D97-AF65-F5344CB8AC3E}">
        <p14:creationId xmlns:p14="http://schemas.microsoft.com/office/powerpoint/2010/main" val="499124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Özet – Mimari</a:t>
            </a:r>
            <a:endParaRPr lang="tr-TR" dirty="0"/>
          </a:p>
        </p:txBody>
      </p:sp>
      <p:sp>
        <p:nvSpPr>
          <p:cNvPr id="3" name="İçerik Yer Tutucusu 2"/>
          <p:cNvSpPr>
            <a:spLocks noGrp="1"/>
          </p:cNvSpPr>
          <p:nvPr>
            <p:ph idx="1"/>
          </p:nvPr>
        </p:nvSpPr>
        <p:spPr>
          <a:xfrm>
            <a:off x="838200" y="1825624"/>
            <a:ext cx="10515600" cy="5032375"/>
          </a:xfrm>
        </p:spPr>
        <p:txBody>
          <a:bodyPr>
            <a:normAutofit/>
          </a:bodyPr>
          <a:lstStyle/>
          <a:p>
            <a:r>
              <a:rPr lang="tr-TR" dirty="0"/>
              <a:t>Eski Mısır mimarisi, anıtsal ölçekli </a:t>
            </a:r>
            <a:r>
              <a:rPr lang="tr-TR" dirty="0" smtClean="0"/>
              <a:t>mezarlar ve </a:t>
            </a:r>
            <a:r>
              <a:rPr lang="tr-TR" dirty="0"/>
              <a:t>tapınak yapılarında yoğunlaşmıştır.</a:t>
            </a:r>
          </a:p>
          <a:p>
            <a:r>
              <a:rPr lang="tr-TR" dirty="0"/>
              <a:t>Saray yapıları ise günümüze kadar </a:t>
            </a:r>
            <a:r>
              <a:rPr lang="tr-TR" dirty="0" smtClean="0"/>
              <a:t>korunamamıştır. Mezarlar</a:t>
            </a:r>
            <a:r>
              <a:rPr lang="tr-TR" dirty="0"/>
              <a:t>; </a:t>
            </a:r>
            <a:r>
              <a:rPr lang="tr-TR" dirty="0" err="1"/>
              <a:t>mastabalar</a:t>
            </a:r>
            <a:r>
              <a:rPr lang="tr-TR" dirty="0"/>
              <a:t>, basamaklı </a:t>
            </a:r>
            <a:r>
              <a:rPr lang="tr-TR" dirty="0" smtClean="0"/>
              <a:t>piramitler, gerçek </a:t>
            </a:r>
            <a:r>
              <a:rPr lang="tr-TR" dirty="0"/>
              <a:t>piramitler, kaya mezarları ve </a:t>
            </a:r>
            <a:r>
              <a:rPr lang="tr-TR" dirty="0" smtClean="0"/>
              <a:t>lahitler olmak </a:t>
            </a:r>
            <a:r>
              <a:rPr lang="tr-TR" dirty="0"/>
              <a:t>üzere çeşitli tiplere sahiptir. </a:t>
            </a:r>
            <a:r>
              <a:rPr lang="tr-TR" dirty="0" smtClean="0"/>
              <a:t>Tapınaklarda ise </a:t>
            </a:r>
            <a:r>
              <a:rPr lang="tr-TR" dirty="0"/>
              <a:t>başlangıçta yuvarlak planlı örnekler görülür.</a:t>
            </a:r>
          </a:p>
          <a:p>
            <a:r>
              <a:rPr lang="tr-TR" dirty="0"/>
              <a:t>Eski </a:t>
            </a:r>
            <a:r>
              <a:rPr lang="tr-TR" dirty="0" err="1"/>
              <a:t>Krallık’ta</a:t>
            </a:r>
            <a:r>
              <a:rPr lang="tr-TR" dirty="0"/>
              <a:t> Güneş tapınakları, Orta </a:t>
            </a:r>
            <a:r>
              <a:rPr lang="tr-TR" dirty="0" err="1" smtClean="0"/>
              <a:t>Krallık’ta</a:t>
            </a:r>
            <a:r>
              <a:rPr lang="tr-TR" dirty="0" smtClean="0"/>
              <a:t> ölü </a:t>
            </a:r>
            <a:r>
              <a:rPr lang="tr-TR" dirty="0"/>
              <a:t>kültü ile ilgili kaya tapınakları, Yeni </a:t>
            </a:r>
            <a:r>
              <a:rPr lang="tr-TR" dirty="0" err="1" smtClean="0"/>
              <a:t>Krallık’ta</a:t>
            </a:r>
            <a:r>
              <a:rPr lang="tr-TR" dirty="0" smtClean="0"/>
              <a:t> ise </a:t>
            </a:r>
            <a:r>
              <a:rPr lang="tr-TR" dirty="0"/>
              <a:t>ölü kültü ile ilgili kaya tapınakları ile </a:t>
            </a:r>
            <a:r>
              <a:rPr lang="tr-TR" dirty="0" smtClean="0"/>
              <a:t>büyük tanrılar </a:t>
            </a:r>
            <a:r>
              <a:rPr lang="tr-TR" dirty="0"/>
              <a:t>için inşa edilen tapınaklar önemli </a:t>
            </a:r>
            <a:r>
              <a:rPr lang="tr-TR" dirty="0" smtClean="0"/>
              <a:t>örneklerdir. En </a:t>
            </a:r>
            <a:r>
              <a:rPr lang="tr-TR" dirty="0"/>
              <a:t>görkemli tapınaklar Yeni </a:t>
            </a:r>
            <a:r>
              <a:rPr lang="tr-TR" dirty="0" smtClean="0"/>
              <a:t>Krallık zamanında </a:t>
            </a:r>
            <a:r>
              <a:rPr lang="tr-TR" dirty="0"/>
              <a:t>görülmektedir.</a:t>
            </a:r>
          </a:p>
        </p:txBody>
      </p:sp>
    </p:spTree>
    <p:extLst>
      <p:ext uri="{BB962C8B-B14F-4D97-AF65-F5344CB8AC3E}">
        <p14:creationId xmlns:p14="http://schemas.microsoft.com/office/powerpoint/2010/main" val="19210778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Medeniyetinden Günümüze Yansımalar</a:t>
            </a:r>
            <a:endParaRPr lang="tr-TR" dirty="0"/>
          </a:p>
        </p:txBody>
      </p:sp>
      <p:sp>
        <p:nvSpPr>
          <p:cNvPr id="3" name="İçerik Yer Tutucusu 2"/>
          <p:cNvSpPr>
            <a:spLocks noGrp="1"/>
          </p:cNvSpPr>
          <p:nvPr>
            <p:ph idx="1"/>
          </p:nvPr>
        </p:nvSpPr>
        <p:spPr>
          <a:xfrm>
            <a:off x="838200" y="1825624"/>
            <a:ext cx="10515600" cy="5032375"/>
          </a:xfrm>
        </p:spPr>
        <p:txBody>
          <a:bodyPr>
            <a:normAutofit fontScale="92500"/>
          </a:bodyPr>
          <a:lstStyle/>
          <a:p>
            <a:r>
              <a:rPr lang="tr-TR" b="1" dirty="0"/>
              <a:t>Hiyeroglifler: </a:t>
            </a:r>
            <a:r>
              <a:rPr lang="tr-TR" dirty="0"/>
              <a:t>Resim yazısı, sembolik anlatımın ilk örneklerinden biridir. Bu yazıdan doğrudan günümüz alfabeleri çıkmamış olsa da yazının gelişimine ilham olmuştur</a:t>
            </a:r>
            <a:r>
              <a:rPr lang="tr-TR" dirty="0" smtClean="0"/>
              <a:t>.</a:t>
            </a:r>
          </a:p>
          <a:p>
            <a:r>
              <a:rPr lang="tr-TR" b="1" dirty="0" smtClean="0"/>
              <a:t>Papirüs</a:t>
            </a:r>
            <a:r>
              <a:rPr lang="tr-TR" b="1" dirty="0"/>
              <a:t>: </a:t>
            </a:r>
            <a:r>
              <a:rPr lang="tr-TR" dirty="0"/>
              <a:t>Mısır’da üretilen papirüs, kitap ve belgelerin yayılmasında öncü oldu. Günümüz kâğıt kültürünün temeli sayılır</a:t>
            </a:r>
            <a:r>
              <a:rPr lang="tr-TR" dirty="0" smtClean="0"/>
              <a:t>.</a:t>
            </a:r>
          </a:p>
          <a:p>
            <a:r>
              <a:rPr lang="tr-TR" b="1" dirty="0" smtClean="0"/>
              <a:t>Kütüphane </a:t>
            </a:r>
            <a:r>
              <a:rPr lang="tr-TR" b="1" dirty="0"/>
              <a:t>Geleneği: </a:t>
            </a:r>
            <a:r>
              <a:rPr lang="tr-TR" dirty="0"/>
              <a:t>İskenderiye Kütüphanesi, bilgi birikiminin korunması ve paylaşımı açısından modern kütüphanelerin öncüsü kabul edilir</a:t>
            </a:r>
            <a:r>
              <a:rPr lang="tr-TR" dirty="0" smtClean="0"/>
              <a:t>.</a:t>
            </a:r>
          </a:p>
          <a:p>
            <a:r>
              <a:rPr lang="tr-TR" b="1" dirty="0"/>
              <a:t>Matematik ve Geometri:</a:t>
            </a:r>
            <a:r>
              <a:rPr lang="tr-TR" dirty="0"/>
              <a:t> Piramitlerin ölçümleri için kullanılan geometri bilgisi, bugün mühendisliğin temelinde vardır</a:t>
            </a:r>
            <a:r>
              <a:rPr lang="tr-TR" dirty="0" smtClean="0"/>
              <a:t>.</a:t>
            </a:r>
          </a:p>
          <a:p>
            <a:r>
              <a:rPr lang="tr-TR" b="1" dirty="0"/>
              <a:t>Takvim ve Astronomi:</a:t>
            </a:r>
            <a:r>
              <a:rPr lang="tr-TR" dirty="0"/>
              <a:t> Güneş yılına dayalı Mısır takvimi, bugünkü 365 günlük takvime çok benzer. Zaman ölçümü kültürümüzde hâlâ onlardan izler taşır.</a:t>
            </a:r>
          </a:p>
        </p:txBody>
      </p:sp>
    </p:spTree>
    <p:extLst>
      <p:ext uri="{BB962C8B-B14F-4D97-AF65-F5344CB8AC3E}">
        <p14:creationId xmlns:p14="http://schemas.microsoft.com/office/powerpoint/2010/main" val="14889959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Medeniyetinden Günümüze Yansımalar</a:t>
            </a:r>
            <a:endParaRPr lang="tr-TR" dirty="0"/>
          </a:p>
        </p:txBody>
      </p:sp>
      <p:sp>
        <p:nvSpPr>
          <p:cNvPr id="3" name="İçerik Yer Tutucusu 2"/>
          <p:cNvSpPr>
            <a:spLocks noGrp="1"/>
          </p:cNvSpPr>
          <p:nvPr>
            <p:ph idx="1"/>
          </p:nvPr>
        </p:nvSpPr>
        <p:spPr>
          <a:xfrm>
            <a:off x="838200" y="1825624"/>
            <a:ext cx="10515600" cy="5032375"/>
          </a:xfrm>
        </p:spPr>
        <p:txBody>
          <a:bodyPr>
            <a:normAutofit/>
          </a:bodyPr>
          <a:lstStyle/>
          <a:p>
            <a:r>
              <a:rPr lang="tr-TR" b="1" dirty="0"/>
              <a:t>Ölüm Sonrası İnancı: </a:t>
            </a:r>
            <a:r>
              <a:rPr lang="tr-TR" dirty="0"/>
              <a:t>Ruhun ölümsüzlüğü ve ahiret inancı, daha sonraki dinlerde de görülen bir temeldir</a:t>
            </a:r>
            <a:r>
              <a:rPr lang="tr-TR" dirty="0" smtClean="0"/>
              <a:t>.</a:t>
            </a:r>
          </a:p>
          <a:p>
            <a:r>
              <a:rPr lang="tr-TR" b="1" dirty="0" smtClean="0"/>
              <a:t>Mitoloji</a:t>
            </a:r>
            <a:r>
              <a:rPr lang="tr-TR" b="1" dirty="0"/>
              <a:t>: </a:t>
            </a:r>
            <a:r>
              <a:rPr lang="tr-TR" dirty="0" err="1"/>
              <a:t>Osiris</a:t>
            </a:r>
            <a:r>
              <a:rPr lang="tr-TR" dirty="0"/>
              <a:t>, </a:t>
            </a:r>
            <a:r>
              <a:rPr lang="tr-TR" dirty="0" err="1"/>
              <a:t>İsis</a:t>
            </a:r>
            <a:r>
              <a:rPr lang="tr-TR" dirty="0"/>
              <a:t>, </a:t>
            </a:r>
            <a:r>
              <a:rPr lang="tr-TR" dirty="0" err="1"/>
              <a:t>Horus</a:t>
            </a:r>
            <a:r>
              <a:rPr lang="tr-TR" dirty="0"/>
              <a:t> gibi tanrılar, günümüzde edebiyat, sanat ve popüler kültürde yaşamaya devam ediyor</a:t>
            </a:r>
            <a:r>
              <a:rPr lang="tr-TR" dirty="0" smtClean="0"/>
              <a:t>.</a:t>
            </a:r>
          </a:p>
          <a:p>
            <a:r>
              <a:rPr lang="tr-TR" b="1" dirty="0" smtClean="0"/>
              <a:t>Sanat </a:t>
            </a:r>
            <a:r>
              <a:rPr lang="tr-TR" b="1" dirty="0"/>
              <a:t>ve Sembolizm: </a:t>
            </a:r>
            <a:r>
              <a:rPr lang="tr-TR" dirty="0"/>
              <a:t>Göz (</a:t>
            </a:r>
            <a:r>
              <a:rPr lang="tr-TR" dirty="0" err="1"/>
              <a:t>Horus’un</a:t>
            </a:r>
            <a:r>
              <a:rPr lang="tr-TR" dirty="0"/>
              <a:t> gözü), </a:t>
            </a:r>
            <a:r>
              <a:rPr lang="tr-TR" dirty="0" err="1"/>
              <a:t>ankh</a:t>
            </a:r>
            <a:r>
              <a:rPr lang="tr-TR" dirty="0"/>
              <a:t> (yaşam anahtarı) gibi semboller hâlâ moda, takı ve popüler kültürde yer buluyor</a:t>
            </a:r>
            <a:r>
              <a:rPr lang="tr-TR" dirty="0" smtClean="0"/>
              <a:t>.</a:t>
            </a:r>
          </a:p>
          <a:p>
            <a:r>
              <a:rPr lang="tr-TR" b="1"/>
              <a:t>Paranın Öncesi:</a:t>
            </a:r>
            <a:r>
              <a:rPr lang="tr-TR"/>
              <a:t> Mısır’da mal değişimi ve vergi sistemleri, modern ekonomik düzenin </a:t>
            </a:r>
            <a:r>
              <a:rPr lang="tr-TR"/>
              <a:t>öncülleridir</a:t>
            </a:r>
            <a:r>
              <a:rPr lang="tr-TR" smtClean="0"/>
              <a:t>.</a:t>
            </a:r>
          </a:p>
          <a:p>
            <a:endParaRPr lang="tr-TR" dirty="0"/>
          </a:p>
        </p:txBody>
      </p:sp>
    </p:spTree>
    <p:extLst>
      <p:ext uri="{BB962C8B-B14F-4D97-AF65-F5344CB8AC3E}">
        <p14:creationId xmlns:p14="http://schemas.microsoft.com/office/powerpoint/2010/main" val="3505666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Nil Nehri</a:t>
            </a:r>
            <a:endParaRPr lang="tr-TR" dirty="0"/>
          </a:p>
        </p:txBody>
      </p:sp>
      <p:sp>
        <p:nvSpPr>
          <p:cNvPr id="3" name="İçerik Yer Tutucusu 2"/>
          <p:cNvSpPr>
            <a:spLocks noGrp="1"/>
          </p:cNvSpPr>
          <p:nvPr>
            <p:ph idx="1"/>
          </p:nvPr>
        </p:nvSpPr>
        <p:spPr/>
        <p:txBody>
          <a:bodyPr/>
          <a:lstStyle/>
          <a:p>
            <a:endParaRPr lang="tr-TR"/>
          </a:p>
        </p:txBody>
      </p:sp>
      <p:pic>
        <p:nvPicPr>
          <p:cNvPr id="1026" name="Picture 2" descr="Nile River Egypt Stock Photos, Images and Backgrounds for Free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7914" y="1602552"/>
            <a:ext cx="3398396" cy="4807401"/>
          </a:xfrm>
          <a:prstGeom prst="rect">
            <a:avLst/>
          </a:prstGeom>
          <a:noFill/>
          <a:extLst>
            <a:ext uri="{909E8E84-426E-40DD-AFC4-6F175D3DCCD1}">
              <a14:hiddenFill xmlns:a14="http://schemas.microsoft.com/office/drawing/2010/main">
                <a:solidFill>
                  <a:srgbClr val="FFFFFF"/>
                </a:solidFill>
              </a14:hiddenFill>
            </a:ext>
          </a:extLst>
        </p:spPr>
      </p:pic>
      <p:pic>
        <p:nvPicPr>
          <p:cNvPr id="4" name="Resim 3"/>
          <p:cNvPicPr>
            <a:picLocks noChangeAspect="1"/>
          </p:cNvPicPr>
          <p:nvPr/>
        </p:nvPicPr>
        <p:blipFill>
          <a:blip r:embed="rId3"/>
          <a:stretch>
            <a:fillRect/>
          </a:stretch>
        </p:blipFill>
        <p:spPr>
          <a:xfrm>
            <a:off x="1326156" y="1581579"/>
            <a:ext cx="3322963" cy="4807401"/>
          </a:xfrm>
          <a:prstGeom prst="rect">
            <a:avLst/>
          </a:prstGeom>
        </p:spPr>
      </p:pic>
    </p:spTree>
    <p:extLst>
      <p:ext uri="{BB962C8B-B14F-4D97-AF65-F5344CB8AC3E}">
        <p14:creationId xmlns:p14="http://schemas.microsoft.com/office/powerpoint/2010/main" val="3997736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a:t>
            </a:r>
            <a:endParaRPr lang="tr-TR" dirty="0"/>
          </a:p>
        </p:txBody>
      </p:sp>
      <p:sp>
        <p:nvSpPr>
          <p:cNvPr id="3" name="İçerik Yer Tutucusu 2"/>
          <p:cNvSpPr>
            <a:spLocks noGrp="1"/>
          </p:cNvSpPr>
          <p:nvPr>
            <p:ph idx="1"/>
          </p:nvPr>
        </p:nvSpPr>
        <p:spPr/>
        <p:txBody>
          <a:bodyPr/>
          <a:lstStyle/>
          <a:p>
            <a:r>
              <a:rPr lang="tr-TR" dirty="0" smtClean="0"/>
              <a:t>Mısır’da </a:t>
            </a:r>
            <a:r>
              <a:rPr lang="tr-TR" dirty="0" err="1" smtClean="0"/>
              <a:t>Paleolitik</a:t>
            </a:r>
            <a:r>
              <a:rPr lang="tr-TR" dirty="0" smtClean="0"/>
              <a:t> (Eski Taş Çağı) Çağ’dan beri insanlar yaşamaktaydı. </a:t>
            </a:r>
            <a:r>
              <a:rPr lang="tr-TR" dirty="0" err="1" smtClean="0"/>
              <a:t>Paleolitik</a:t>
            </a:r>
            <a:r>
              <a:rPr lang="tr-TR" dirty="0" smtClean="0"/>
              <a:t> kültürlerin izleri günümüzden 500.000 yıl önceye kadar gitmektedir. Bugün vadinin yarısından fazlasını kaplayan Nil Nehri, o dönemde tüm vadiyi kaplıyor ve daha sonraları çöle dönüşecek olan yerlerde insanların yaşayabileceği yerleşim alanlarını çevresinde topluyordu.</a:t>
            </a:r>
          </a:p>
          <a:p>
            <a:r>
              <a:rPr lang="tr-TR" dirty="0" smtClean="0"/>
              <a:t>Günümüzden 12000 yıl önce Sahra’nın kuraklaşması ve çölleşmesi sonucunda bu bölgede avcılık ve toplayıcılıkla geçinen halklar Delta Bölgesi’ne ve Nil Vadisi’ne göç ettiler.</a:t>
            </a:r>
            <a:endParaRPr lang="tr-TR" dirty="0"/>
          </a:p>
        </p:txBody>
      </p:sp>
    </p:spTree>
    <p:extLst>
      <p:ext uri="{BB962C8B-B14F-4D97-AF65-F5344CB8AC3E}">
        <p14:creationId xmlns:p14="http://schemas.microsoft.com/office/powerpoint/2010/main" val="23483992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a:t>
            </a:r>
            <a:endParaRPr lang="tr-TR" dirty="0"/>
          </a:p>
        </p:txBody>
      </p:sp>
      <p:sp>
        <p:nvSpPr>
          <p:cNvPr id="3" name="İçerik Yer Tutucusu 2"/>
          <p:cNvSpPr>
            <a:spLocks noGrp="1"/>
          </p:cNvSpPr>
          <p:nvPr>
            <p:ph idx="1"/>
          </p:nvPr>
        </p:nvSpPr>
        <p:spPr/>
        <p:txBody>
          <a:bodyPr/>
          <a:lstStyle/>
          <a:p>
            <a:r>
              <a:rPr lang="tr-TR" dirty="0" smtClean="0"/>
              <a:t>Köylerin birleşmesiyle kabile niteliğindeki yönetim birimleri olan </a:t>
            </a:r>
            <a:r>
              <a:rPr lang="tr-TR" dirty="0" err="1" smtClean="0"/>
              <a:t>nomeler</a:t>
            </a:r>
            <a:r>
              <a:rPr lang="tr-TR" dirty="0" smtClean="0"/>
              <a:t> oluşmuştur. Her </a:t>
            </a:r>
            <a:r>
              <a:rPr lang="tr-TR" dirty="0" err="1" smtClean="0"/>
              <a:t>nomenin</a:t>
            </a:r>
            <a:r>
              <a:rPr lang="tr-TR" dirty="0" smtClean="0"/>
              <a:t> bir yerel tanrı ya da tanrıçası vardı. MÖ. 3400’den sonraki yıllarda </a:t>
            </a:r>
            <a:r>
              <a:rPr lang="tr-TR" dirty="0" err="1" smtClean="0"/>
              <a:t>nomeler</a:t>
            </a:r>
            <a:r>
              <a:rPr lang="tr-TR" dirty="0" smtClean="0"/>
              <a:t> aralarında birleşerek Aşağı Mısır Krallığı ve Yukarı Mısır Krallığı olmak üzere iki krallık oluşturdular.</a:t>
            </a:r>
          </a:p>
          <a:p>
            <a:r>
              <a:rPr lang="tr-TR" dirty="0" smtClean="0"/>
              <a:t>Yeni Krallık Dönemi’nin başında MÖ. 3000 yıllarında </a:t>
            </a:r>
            <a:r>
              <a:rPr lang="tr-TR" dirty="0" err="1" smtClean="0"/>
              <a:t>Menes</a:t>
            </a:r>
            <a:r>
              <a:rPr lang="tr-TR" dirty="0" smtClean="0"/>
              <a:t> (Aha) adlı efsanevi bir kral, o zamana kadar ayrı krallıklar olduğu düşünülen Aşağı ve Yukarı Mısır’ı birleştirmeyi başarmıştır.</a:t>
            </a:r>
          </a:p>
          <a:p>
            <a:r>
              <a:rPr lang="tr-TR" dirty="0" err="1" smtClean="0"/>
              <a:t>Menes’in</a:t>
            </a:r>
            <a:r>
              <a:rPr lang="tr-TR" dirty="0" smtClean="0"/>
              <a:t> gerçek bir kişi olduğu konusunda ihtilaflı görüşler vardır. Günümüzde </a:t>
            </a:r>
            <a:r>
              <a:rPr lang="tr-TR" dirty="0" err="1" smtClean="0"/>
              <a:t>Menes’in</a:t>
            </a:r>
            <a:r>
              <a:rPr lang="tr-TR" dirty="0" smtClean="0"/>
              <a:t>, ilk firavun olan </a:t>
            </a:r>
            <a:r>
              <a:rPr lang="tr-TR" dirty="0" err="1" smtClean="0"/>
              <a:t>Narmer’in</a:t>
            </a:r>
            <a:r>
              <a:rPr lang="tr-TR" dirty="0" smtClean="0"/>
              <a:t> bir adı olduğu düşünülmektedir.</a:t>
            </a:r>
          </a:p>
          <a:p>
            <a:endParaRPr lang="tr-TR" dirty="0" smtClean="0"/>
          </a:p>
          <a:p>
            <a:endParaRPr lang="tr-TR" dirty="0"/>
          </a:p>
        </p:txBody>
      </p:sp>
    </p:spTree>
    <p:extLst>
      <p:ext uri="{BB962C8B-B14F-4D97-AF65-F5344CB8AC3E}">
        <p14:creationId xmlns:p14="http://schemas.microsoft.com/office/powerpoint/2010/main" val="1826400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Narmer</a:t>
            </a:r>
            <a:r>
              <a:rPr lang="tr-TR" dirty="0" smtClean="0"/>
              <a:t> Levhası</a:t>
            </a:r>
            <a:endParaRPr lang="tr-TR" dirty="0"/>
          </a:p>
        </p:txBody>
      </p:sp>
      <p:sp>
        <p:nvSpPr>
          <p:cNvPr id="3" name="İçerik Yer Tutucusu 2"/>
          <p:cNvSpPr>
            <a:spLocks noGrp="1"/>
          </p:cNvSpPr>
          <p:nvPr>
            <p:ph idx="1"/>
          </p:nvPr>
        </p:nvSpPr>
        <p:spPr/>
        <p:txBody>
          <a:bodyPr/>
          <a:lstStyle/>
          <a:p>
            <a:r>
              <a:rPr lang="tr-TR" dirty="0" err="1" smtClean="0"/>
              <a:t>Narmer</a:t>
            </a:r>
            <a:r>
              <a:rPr lang="tr-TR" dirty="0" smtClean="0"/>
              <a:t> Levhasındaki kabartmalarda, </a:t>
            </a:r>
            <a:r>
              <a:rPr lang="tr-TR" dirty="0" err="1" smtClean="0"/>
              <a:t>Narmer</a:t>
            </a:r>
            <a:r>
              <a:rPr lang="tr-TR" dirty="0" smtClean="0"/>
              <a:t> Delta Bölgesi’ni ele geçirip, bir reisi esir alırken betimlenmiştir. Kral, levhanın diğer tarafında da Aşağı Mısır’ın tacını giymiş şekilde resmedilmiştir.</a:t>
            </a:r>
            <a:endParaRPr lang="tr-TR" dirty="0"/>
          </a:p>
        </p:txBody>
      </p:sp>
      <p:pic>
        <p:nvPicPr>
          <p:cNvPr id="4" name="Resim 3"/>
          <p:cNvPicPr>
            <a:picLocks noChangeAspect="1"/>
          </p:cNvPicPr>
          <p:nvPr/>
        </p:nvPicPr>
        <p:blipFill>
          <a:blip r:embed="rId2"/>
          <a:stretch>
            <a:fillRect/>
          </a:stretch>
        </p:blipFill>
        <p:spPr>
          <a:xfrm>
            <a:off x="3248025" y="3444091"/>
            <a:ext cx="5695950" cy="3076575"/>
          </a:xfrm>
          <a:prstGeom prst="rect">
            <a:avLst/>
          </a:prstGeom>
        </p:spPr>
      </p:pic>
    </p:spTree>
    <p:extLst>
      <p:ext uri="{BB962C8B-B14F-4D97-AF65-F5344CB8AC3E}">
        <p14:creationId xmlns:p14="http://schemas.microsoft.com/office/powerpoint/2010/main" val="14982031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Mısır Tarihi – Erken Dönem</a:t>
            </a:r>
            <a:endParaRPr lang="tr-TR" dirty="0"/>
          </a:p>
        </p:txBody>
      </p:sp>
      <p:sp>
        <p:nvSpPr>
          <p:cNvPr id="3" name="İçerik Yer Tutucusu 2"/>
          <p:cNvSpPr>
            <a:spLocks noGrp="1"/>
          </p:cNvSpPr>
          <p:nvPr>
            <p:ph idx="1"/>
          </p:nvPr>
        </p:nvSpPr>
        <p:spPr/>
        <p:txBody>
          <a:bodyPr/>
          <a:lstStyle/>
          <a:p>
            <a:r>
              <a:rPr lang="tr-TR" dirty="0" smtClean="0"/>
              <a:t>İlk iki sülalenin yönetime geldiği bu devirde Mısır’ın sınırları güneyde Birinci Çağlayan’a kadar uzanmıştı. </a:t>
            </a:r>
          </a:p>
          <a:p>
            <a:r>
              <a:rPr lang="tr-TR" dirty="0" smtClean="0"/>
              <a:t>Bu dönemde Mısır merkezî devlet yönetimi oluşturulmuş ve yüzyıllarca kullanılacak olan krallık modeli geliştirilmiştir. </a:t>
            </a:r>
          </a:p>
          <a:p>
            <a:r>
              <a:rPr lang="tr-TR" dirty="0" smtClean="0"/>
              <a:t>Daha önemli bir gelişme, hiyeroglif yazının geliştirilmiş olmasıdır. </a:t>
            </a:r>
          </a:p>
          <a:p>
            <a:r>
              <a:rPr lang="tr-TR" dirty="0" smtClean="0"/>
              <a:t>Ayrıca Mısır sanatı da klasik biçimlerine kavuşmuştur.</a:t>
            </a:r>
            <a:endParaRPr lang="tr-TR" dirty="0"/>
          </a:p>
        </p:txBody>
      </p:sp>
    </p:spTree>
    <p:extLst>
      <p:ext uri="{BB962C8B-B14F-4D97-AF65-F5344CB8AC3E}">
        <p14:creationId xmlns:p14="http://schemas.microsoft.com/office/powerpoint/2010/main" val="3728696177"/>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TotalTime>
  <Words>3529</Words>
  <Application>Microsoft Office PowerPoint</Application>
  <PresentationFormat>Geniş ekran</PresentationFormat>
  <Paragraphs>145</Paragraphs>
  <Slides>48</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48</vt:i4>
      </vt:variant>
    </vt:vector>
  </HeadingPairs>
  <TitlesOfParts>
    <vt:vector size="52" baseType="lpstr">
      <vt:lpstr>Arial</vt:lpstr>
      <vt:lpstr>Calibri</vt:lpstr>
      <vt:lpstr>Calibri Light</vt:lpstr>
      <vt:lpstr>Office Teması</vt:lpstr>
      <vt:lpstr>MISIR MEDENİYETİ</vt:lpstr>
      <vt:lpstr>Mısır’ın Coğrafyası</vt:lpstr>
      <vt:lpstr>Mısır’ın Coğrafyası</vt:lpstr>
      <vt:lpstr>Mısır’ın Coğrafyası</vt:lpstr>
      <vt:lpstr>Nil Nehri</vt:lpstr>
      <vt:lpstr>Mısır Tarihi</vt:lpstr>
      <vt:lpstr>Mısır Tarihi</vt:lpstr>
      <vt:lpstr>Narmer Levhası</vt:lpstr>
      <vt:lpstr>Mısır Tarihi – Erken Dönem</vt:lpstr>
      <vt:lpstr>Mısır Tarihi – Eski Krallık Dönemi</vt:lpstr>
      <vt:lpstr>Gize Piramitleri</vt:lpstr>
      <vt:lpstr>Mısır Tarihi – Eski Krallık Dönemi</vt:lpstr>
      <vt:lpstr>Mısır Tarihi – Orta Krallık Dönemi</vt:lpstr>
      <vt:lpstr>Mısır Tarihi – Orta Krallık Dönemi</vt:lpstr>
      <vt:lpstr>Mısır Tarihi – Orta Krallık Dönemi</vt:lpstr>
      <vt:lpstr>Mısır Tarihi – Yeni Krallık Dönemi</vt:lpstr>
      <vt:lpstr>Mısır Tarihi – Yeni Krallık Dönemi</vt:lpstr>
      <vt:lpstr>PowerPoint Sunusu</vt:lpstr>
      <vt:lpstr>Mısır Tarihi – Yeni Krallık Dönemi</vt:lpstr>
      <vt:lpstr>Tutankamon’un Mezarı</vt:lpstr>
      <vt:lpstr>Tutankamon’un Mezarı</vt:lpstr>
      <vt:lpstr>Mısır Tarihi – Yeni Krallık Dönemi</vt:lpstr>
      <vt:lpstr>Mısır Tarihi – Yeni Krallık Dönemi</vt:lpstr>
      <vt:lpstr>Devlet Yönetimi</vt:lpstr>
      <vt:lpstr>Devlet Yönetimi</vt:lpstr>
      <vt:lpstr>Devlet Yönetimi</vt:lpstr>
      <vt:lpstr>Bilim</vt:lpstr>
      <vt:lpstr>Bilim</vt:lpstr>
      <vt:lpstr>Bilim</vt:lpstr>
      <vt:lpstr>Yazı</vt:lpstr>
      <vt:lpstr>Yazı</vt:lpstr>
      <vt:lpstr>Mimari</vt:lpstr>
      <vt:lpstr>Mimari</vt:lpstr>
      <vt:lpstr>Mimari</vt:lpstr>
      <vt:lpstr>Din ve Ölü Gömme Gelenekleri</vt:lpstr>
      <vt:lpstr>Tanrı Figürleri</vt:lpstr>
      <vt:lpstr>Din ve Ölü Gömme Gelenekleri</vt:lpstr>
      <vt:lpstr>Ölüler Mahkemesi</vt:lpstr>
      <vt:lpstr>Ölü Gömme</vt:lpstr>
      <vt:lpstr>Ölü Gömme</vt:lpstr>
      <vt:lpstr>Özet – Coğrafi Yapı</vt:lpstr>
      <vt:lpstr>Özet – Devlet Yapısı</vt:lpstr>
      <vt:lpstr>Özet – Bilim</vt:lpstr>
      <vt:lpstr>Özet – Yazı</vt:lpstr>
      <vt:lpstr>Özet – Din ve Ölü Gömme</vt:lpstr>
      <vt:lpstr>Özet – Mimari</vt:lpstr>
      <vt:lpstr>Mısır Medeniyetinden Günümüze Yansımalar</vt:lpstr>
      <vt:lpstr>Mısır Medeniyetinden Günümüze Yansımalar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MISIR MEDENİYETİ</dc:title>
  <dc:creator>Microsoft hesabı</dc:creator>
  <cp:lastModifiedBy>Microsoft hesabı</cp:lastModifiedBy>
  <cp:revision>17</cp:revision>
  <dcterms:created xsi:type="dcterms:W3CDTF">2025-09-22T06:45:58Z</dcterms:created>
  <dcterms:modified xsi:type="dcterms:W3CDTF">2025-09-30T08:16:16Z</dcterms:modified>
</cp:coreProperties>
</file>